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8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366" r:id="rId24"/>
    <p:sldId id="258" r:id="rId25"/>
    <p:sldId id="349" r:id="rId26"/>
    <p:sldId id="259" r:id="rId27"/>
    <p:sldId id="261" r:id="rId28"/>
    <p:sldId id="265" r:id="rId29"/>
    <p:sldId id="264" r:id="rId30"/>
    <p:sldId id="262" r:id="rId31"/>
    <p:sldId id="266" r:id="rId32"/>
    <p:sldId id="267" r:id="rId33"/>
    <p:sldId id="334" r:id="rId34"/>
    <p:sldId id="271" r:id="rId35"/>
    <p:sldId id="270" r:id="rId36"/>
    <p:sldId id="342" r:id="rId37"/>
    <p:sldId id="368" r:id="rId38"/>
    <p:sldId id="302" r:id="rId39"/>
    <p:sldId id="369" r:id="rId40"/>
    <p:sldId id="303" r:id="rId41"/>
    <p:sldId id="305" r:id="rId42"/>
    <p:sldId id="309" r:id="rId43"/>
    <p:sldId id="310" r:id="rId44"/>
    <p:sldId id="312" r:id="rId45"/>
    <p:sldId id="311" r:id="rId46"/>
    <p:sldId id="343" r:id="rId47"/>
    <p:sldId id="324" r:id="rId48"/>
    <p:sldId id="314" r:id="rId49"/>
    <p:sldId id="315" r:id="rId50"/>
    <p:sldId id="346" r:id="rId51"/>
    <p:sldId id="317" r:id="rId52"/>
    <p:sldId id="358" r:id="rId53"/>
    <p:sldId id="370" r:id="rId54"/>
    <p:sldId id="332" r:id="rId55"/>
    <p:sldId id="321" r:id="rId56"/>
    <p:sldId id="351" r:id="rId57"/>
    <p:sldId id="352" r:id="rId58"/>
    <p:sldId id="353" r:id="rId59"/>
    <p:sldId id="354" r:id="rId60"/>
    <p:sldId id="331" r:id="rId61"/>
    <p:sldId id="328" r:id="rId62"/>
    <p:sldId id="355" r:id="rId63"/>
    <p:sldId id="372" r:id="rId64"/>
    <p:sldId id="356" r:id="rId65"/>
    <p:sldId id="376" r:id="rId66"/>
    <p:sldId id="371" r:id="rId67"/>
    <p:sldId id="348" r:id="rId68"/>
    <p:sldId id="272" r:id="rId69"/>
    <p:sldId id="375" r:id="rId70"/>
    <p:sldId id="377" r:id="rId71"/>
    <p:sldId id="304" r:id="rId72"/>
    <p:sldId id="373" r:id="rId73"/>
    <p:sldId id="313" r:id="rId74"/>
    <p:sldId id="374" r:id="rId75"/>
    <p:sldId id="322" r:id="rId76"/>
    <p:sldId id="350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CFF"/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9"/>
    <p:restoredTop sz="93681"/>
  </p:normalViewPr>
  <p:slideViewPr>
    <p:cSldViewPr snapToGrid="0" snapToObjects="1">
      <p:cViewPr>
        <p:scale>
          <a:sx n="120" d="100"/>
          <a:sy n="120" d="100"/>
        </p:scale>
        <p:origin x="280" y="152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400" baseline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0.png"/><Relationship Id="rId7" Type="http://schemas.openxmlformats.org/officeDocument/2006/relationships/image" Target="../media/image1010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0.png"/><Relationship Id="rId10" Type="http://schemas.openxmlformats.org/officeDocument/2006/relationships/image" Target="../media/image83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20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2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90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0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52.png"/><Relationship Id="rId3" Type="http://schemas.openxmlformats.org/officeDocument/2006/relationships/image" Target="../media/image53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6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6.png"/><Relationship Id="rId5" Type="http://schemas.openxmlformats.org/officeDocument/2006/relationships/image" Target="../media/image163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image" Target="../media/image1570.png"/><Relationship Id="rId1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95.png"/><Relationship Id="rId7" Type="http://schemas.openxmlformats.org/officeDocument/2006/relationships/image" Target="../media/image154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0.png"/><Relationship Id="rId4" Type="http://schemas.openxmlformats.org/officeDocument/2006/relationships/image" Target="../media/image17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11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22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DFA4-E43F-3846-8979-CE342AE2C01F}"/>
              </a:ext>
            </a:extLst>
          </p:cNvPr>
          <p:cNvSpPr txBox="1"/>
          <p:nvPr/>
        </p:nvSpPr>
        <p:spPr>
          <a:xfrm>
            <a:off x="5046962" y="6294925"/>
            <a:ext cx="13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DPhP</a:t>
            </a:r>
            <a:r>
              <a:rPr lang="fr-FR" dirty="0"/>
              <a:t> - IRFU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0606E-32A7-2B4A-BA6A-E4E4FC8811B7}"/>
              </a:ext>
            </a:extLst>
          </p:cNvPr>
          <p:cNvSpPr txBox="1"/>
          <p:nvPr/>
        </p:nvSpPr>
        <p:spPr>
          <a:xfrm>
            <a:off x="3307027" y="331632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H(z) / (1+z)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CA9C06-007B-CF4A-AABA-9246B017997B}"/>
              </a:ext>
            </a:extLst>
          </p:cNvPr>
          <p:cNvSpPr/>
          <p:nvPr/>
        </p:nvSpPr>
        <p:spPr>
          <a:xfrm>
            <a:off x="3237123" y="3305889"/>
            <a:ext cx="1466439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DF27C91-E4E6-6646-B2E7-393A2F6D8464}"/>
              </a:ext>
            </a:extLst>
          </p:cNvPr>
          <p:cNvSpPr/>
          <p:nvPr/>
        </p:nvSpPr>
        <p:spPr>
          <a:xfrm>
            <a:off x="10711647" y="926615"/>
            <a:ext cx="797013" cy="3876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9D1CA0-F0FB-4443-81AF-6BDC20830377}"/>
              </a:ext>
            </a:extLst>
          </p:cNvPr>
          <p:cNvSpPr/>
          <p:nvPr/>
        </p:nvSpPr>
        <p:spPr>
          <a:xfrm>
            <a:off x="7241788" y="319789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3EF1A2-E9EE-324E-85D8-CC4A93EC997B}"/>
              </a:ext>
            </a:extLst>
          </p:cNvPr>
          <p:cNvSpPr/>
          <p:nvPr/>
        </p:nvSpPr>
        <p:spPr>
          <a:xfrm>
            <a:off x="8269097" y="405298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F3AD134-93ED-2B4A-873F-0DB500702D04}"/>
              </a:ext>
            </a:extLst>
          </p:cNvPr>
          <p:cNvSpPr/>
          <p:nvPr/>
        </p:nvSpPr>
        <p:spPr>
          <a:xfrm>
            <a:off x="9091524" y="2234134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0E1629-4550-004B-9B00-3094711628A2}"/>
              </a:ext>
            </a:extLst>
          </p:cNvPr>
          <p:cNvSpPr/>
          <p:nvPr/>
        </p:nvSpPr>
        <p:spPr>
          <a:xfrm>
            <a:off x="10037064" y="2804160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: combinaison linéaire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de la forêt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661268"/>
            <a:ext cx="3770477" cy="30888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A4575-6122-4249-B5A9-30B748D5EFE3}"/>
              </a:ext>
            </a:extLst>
          </p:cNvPr>
          <p:cNvSpPr txBox="1"/>
          <p:nvPr/>
        </p:nvSpPr>
        <p:spPr>
          <a:xfrm>
            <a:off x="4850698" y="6338986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(Bautista et al. 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7859E-4D28-5E4F-B0D7-2C43BFB69171}"/>
              </a:ext>
            </a:extLst>
          </p:cNvPr>
          <p:cNvSpPr txBox="1"/>
          <p:nvPr/>
        </p:nvSpPr>
        <p:spPr>
          <a:xfrm>
            <a:off x="8688421" y="3097184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du Mas des </a:t>
            </a:r>
            <a:r>
              <a:rPr lang="fr-FR" sz="1400" dirty="0" err="1"/>
              <a:t>Bourboux</a:t>
            </a:r>
            <a:r>
              <a:rPr lang="fr-FR" sz="1400" dirty="0"/>
              <a:t> et al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2FB1F-0F7B-D84D-A7C8-4829A83B2F46}"/>
              </a:ext>
            </a:extLst>
          </p:cNvPr>
          <p:cNvSpPr/>
          <p:nvPr/>
        </p:nvSpPr>
        <p:spPr>
          <a:xfrm>
            <a:off x="10292315" y="3840919"/>
            <a:ext cx="1170271" cy="38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B0747-CCC1-DE41-92C7-9F447AE76434}"/>
              </a:ext>
            </a:extLst>
          </p:cNvPr>
          <p:cNvGrpSpPr/>
          <p:nvPr/>
        </p:nvGrpSpPr>
        <p:grpSpPr>
          <a:xfrm>
            <a:off x="9152973" y="3915154"/>
            <a:ext cx="2139367" cy="369332"/>
            <a:chOff x="9195637" y="4338406"/>
            <a:chExt cx="2139367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/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Mpc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6E39DE7-FC40-9849-B002-998A49F25C9F}"/>
                </a:ext>
              </a:extLst>
            </p:cNvPr>
            <p:cNvSpPr/>
            <p:nvPr/>
          </p:nvSpPr>
          <p:spPr>
            <a:xfrm>
              <a:off x="9249626" y="4338406"/>
              <a:ext cx="2085377" cy="369332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3B745-B4B2-1945-A967-E61064C636EB}"/>
              </a:ext>
            </a:extLst>
          </p:cNvPr>
          <p:cNvSpPr txBox="1"/>
          <p:nvPr/>
        </p:nvSpPr>
        <p:spPr>
          <a:xfrm>
            <a:off x="10145368" y="4656530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49C0"/>
                </a:solidFill>
              </a:rPr>
              <a:t>sans</a:t>
            </a:r>
            <a:br>
              <a:rPr lang="fr-FR" sz="1600" dirty="0">
                <a:solidFill>
                  <a:srgbClr val="0049C0"/>
                </a:solidFill>
              </a:rPr>
            </a:br>
            <a:r>
              <a:rPr lang="fr-FR" sz="1600" dirty="0">
                <a:solidFill>
                  <a:srgbClr val="0049C0"/>
                </a:solidFill>
              </a:rPr>
              <a:t>distorsions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039F5-272D-6E4A-890B-3006CE93B923}"/>
              </a:ext>
            </a:extLst>
          </p:cNvPr>
          <p:cNvSpPr/>
          <p:nvPr/>
        </p:nvSpPr>
        <p:spPr>
          <a:xfrm>
            <a:off x="8369091" y="5674884"/>
            <a:ext cx="12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avec</a:t>
            </a:r>
          </a:p>
          <a:p>
            <a:r>
              <a:rPr lang="fr-FR" dirty="0">
                <a:solidFill>
                  <a:schemeClr val="accent5"/>
                </a:solidFill>
              </a:rPr>
              <a:t>distorsions</a:t>
            </a:r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covariance</a:t>
            </a:r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5942012" y="1908358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5935052" y="1358877"/>
            <a:ext cx="309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 :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2E632F-644C-7642-B839-C7EAAE5A630D}"/>
              </a:ext>
            </a:extLst>
          </p:cNvPr>
          <p:cNvCxnSpPr>
            <a:cxnSpLocks/>
          </p:cNvCxnSpPr>
          <p:nvPr/>
        </p:nvCxnSpPr>
        <p:spPr>
          <a:xfrm flipV="1">
            <a:off x="6180842" y="2942963"/>
            <a:ext cx="103697" cy="9720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10F69-D71F-7D48-89AB-4DBD7D443D06}"/>
              </a:ext>
            </a:extLst>
          </p:cNvPr>
          <p:cNvSpPr txBox="1"/>
          <p:nvPr/>
        </p:nvSpPr>
        <p:spPr>
          <a:xfrm>
            <a:off x="5084498" y="4025288"/>
            <a:ext cx="24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: bin en séparation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731AE3-63F8-5D4F-97DA-78B46EBC2AE4}"/>
              </a:ext>
            </a:extLst>
          </p:cNvPr>
          <p:cNvCxnSpPr>
            <a:cxnSpLocks/>
          </p:cNvCxnSpPr>
          <p:nvPr/>
        </p:nvCxnSpPr>
        <p:spPr>
          <a:xfrm flipH="1" flipV="1">
            <a:off x="8068612" y="3121356"/>
            <a:ext cx="535937" cy="1048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/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: poids (bruit des pixels)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blipFill>
                <a:blip r:embed="rId4"/>
                <a:stretch>
                  <a:fillRect t="-3333" r="-42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corrélations </a:t>
                </a:r>
                <a:r>
                  <a:rPr lang="fr-FR" sz="2000" dirty="0">
                    <a:sym typeface="Wingdings" pitchFamily="2" charset="2"/>
                  </a:rPr>
                  <a:t> mesure BAO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blipFill>
                <a:blip r:embed="rId2"/>
                <a:stretch>
                  <a:fillRect l="-355" t="-8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1366210" y="4594780"/>
            <a:ext cx="255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paramètre RSD</a:t>
            </a:r>
          </a:p>
          <a:p>
            <a:r>
              <a:rPr lang="fr-FR" dirty="0"/>
              <a:t>du traceur 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2796363" y="3383897"/>
            <a:ext cx="1233377" cy="1139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2945219" y="3429000"/>
            <a:ext cx="2030818" cy="1094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4353059" y="5411147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</p:cNvCxnSpPr>
          <p:nvPr/>
        </p:nvCxnSpPr>
        <p:spPr>
          <a:xfrm flipV="1">
            <a:off x="5268030" y="3455531"/>
            <a:ext cx="827970" cy="18679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070651" y="3455531"/>
            <a:ext cx="394083" cy="1577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508830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7985677" y="3383896"/>
            <a:ext cx="1034146" cy="7110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162117" y="3989350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661" y="6492874"/>
            <a:ext cx="683339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/>
              <p:nvPr/>
            </p:nvSpPr>
            <p:spPr>
              <a:xfrm>
                <a:off x="2142854" y="2880658"/>
                <a:ext cx="6330130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54" y="2880658"/>
                <a:ext cx="6330130" cy="494815"/>
              </a:xfrm>
              <a:prstGeom prst="rect">
                <a:avLst/>
              </a:prstGeom>
              <a:blipFill>
                <a:blip r:embed="rId3"/>
                <a:stretch>
                  <a:fillRect l="-401" r="-1002" b="-2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							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 des HCD</a:t>
                </a:r>
              </a:p>
              <a:p>
                <a:r>
                  <a:rPr lang="fr-FR" dirty="0"/>
                  <a:t>		non masqués 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  <a:p>
                <a:r>
                  <a:rPr lang="fr-FR" dirty="0"/>
                  <a:t>			(voir section V.)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blipFill>
                <a:blip r:embed="rId4"/>
                <a:stretch>
                  <a:fillRect t="-2703" r="-299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43562" y="371436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D5568-BDAA-6E42-8079-3BABE462E681}"/>
              </a:ext>
            </a:extLst>
          </p:cNvPr>
          <p:cNvSpPr/>
          <p:nvPr/>
        </p:nvSpPr>
        <p:spPr>
          <a:xfrm>
            <a:off x="9472550" y="5728788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4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5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/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13B1E08-8CF1-3B4F-A475-A2050A0E46E7}"/>
              </a:ext>
            </a:extLst>
          </p:cNvPr>
          <p:cNvSpPr/>
          <p:nvPr/>
        </p:nvSpPr>
        <p:spPr>
          <a:xfrm>
            <a:off x="4535871" y="4373498"/>
            <a:ext cx="2066948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3" grpId="0"/>
      <p:bldP spid="24" grpId="0"/>
      <p:bldP spid="64" grpId="0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H="1" flipV="1">
            <a:off x="5582775" y="4067637"/>
            <a:ext cx="154316" cy="12818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4525682" y="5489073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E0C898-4286-144A-96B4-3D277D3F2480}"/>
              </a:ext>
            </a:extLst>
          </p:cNvPr>
          <p:cNvCxnSpPr>
            <a:cxnSpLocks/>
          </p:cNvCxnSpPr>
          <p:nvPr/>
        </p:nvCxnSpPr>
        <p:spPr>
          <a:xfrm flipV="1">
            <a:off x="2573079" y="3987209"/>
            <a:ext cx="1307805" cy="10593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C959-FED8-6244-93DD-2376B6914B5A}"/>
              </a:ext>
            </a:extLst>
          </p:cNvPr>
          <p:cNvSpPr txBox="1"/>
          <p:nvPr/>
        </p:nvSpPr>
        <p:spPr>
          <a:xfrm>
            <a:off x="659756" y="509229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A, B : </a:t>
            </a:r>
            <a:r>
              <a:rPr lang="fr-FR" dirty="0" err="1"/>
              <a:t>bins</a:t>
            </a:r>
            <a:r>
              <a:rPr lang="fr-FR" dirty="0"/>
              <a:t> en séparation </a:t>
            </a:r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52881" y="99559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81" y="995592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7D120-6347-DD42-856A-9A777BCB4ABC}"/>
              </a:ext>
            </a:extLst>
          </p:cNvPr>
          <p:cNvGrpSpPr/>
          <p:nvPr/>
        </p:nvGrpSpPr>
        <p:grpSpPr>
          <a:xfrm>
            <a:off x="204148" y="4411926"/>
            <a:ext cx="2357750" cy="2254563"/>
            <a:chOff x="9876442" y="4171270"/>
            <a:chExt cx="2357750" cy="22545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F0E30-96A7-3D45-819A-3ED2DA88D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70104-C642-FB45-97D6-907A19A09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/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/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blipFill>
                <a:blip r:embed="rId8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07BDC-3D68-9748-9986-FC4C9E32773D}"/>
              </a:ext>
            </a:extLst>
          </p:cNvPr>
          <p:cNvCxnSpPr>
            <a:cxnSpLocks/>
          </p:cNvCxnSpPr>
          <p:nvPr/>
        </p:nvCxnSpPr>
        <p:spPr>
          <a:xfrm flipV="1">
            <a:off x="1244482" y="4696239"/>
            <a:ext cx="122521" cy="9499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A6CA32-CC0C-F54A-9619-23453E3E60E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233158" y="5562392"/>
            <a:ext cx="846100" cy="7581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56803C4-E051-E340-BF2B-96DD1373A353}"/>
              </a:ext>
            </a:extLst>
          </p:cNvPr>
          <p:cNvSpPr/>
          <p:nvPr/>
        </p:nvSpPr>
        <p:spPr>
          <a:xfrm>
            <a:off x="7002734" y="990673"/>
            <a:ext cx="2412782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7ECE0-0EA3-C64A-89B7-7A375C03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33" y="3278338"/>
            <a:ext cx="9799674" cy="339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  <a:blipFill>
                <a:blip r:embed="rId3"/>
                <a:stretch>
                  <a:fillRect t="-12162" b="-7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input = ajustement </a:t>
                </a:r>
                <a:r>
                  <a:rPr lang="fr-FR" dirty="0"/>
                  <a:t>des </a:t>
                </a:r>
                <a:r>
                  <a:rPr lang="fr-FR" dirty="0">
                    <a:solidFill>
                      <a:schemeClr val="tx1"/>
                    </a:solidFill>
                  </a:rPr>
                  <a:t>4 mesures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blipFill>
                <a:blip r:embed="rId4"/>
                <a:stretch>
                  <a:fillRect l="-1144" t="-20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33786" y="1627127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260128" y="2551002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0675E3-DDF8-084F-BD79-E66B949C1FE0}"/>
              </a:ext>
            </a:extLst>
          </p:cNvPr>
          <p:cNvSpPr/>
          <p:nvPr/>
        </p:nvSpPr>
        <p:spPr>
          <a:xfrm>
            <a:off x="4159468" y="3579978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00BCA-2619-0943-87A5-9B1BA28DE8AE}"/>
              </a:ext>
            </a:extLst>
          </p:cNvPr>
          <p:cNvSpPr/>
          <p:nvPr/>
        </p:nvSpPr>
        <p:spPr>
          <a:xfrm>
            <a:off x="9275295" y="3617382"/>
            <a:ext cx="759567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2F0B5-E283-B048-BA06-EF813FBCF61B}"/>
              </a:ext>
            </a:extLst>
          </p:cNvPr>
          <p:cNvGrpSpPr/>
          <p:nvPr/>
        </p:nvGrpSpPr>
        <p:grpSpPr>
          <a:xfrm>
            <a:off x="95693" y="4008237"/>
            <a:ext cx="2228417" cy="1477328"/>
            <a:chOff x="252256" y="4008237"/>
            <a:chExt cx="2228417" cy="14773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FDB017-523D-7B41-9319-B42753BBB79C}"/>
                </a:ext>
              </a:extLst>
            </p:cNvPr>
            <p:cNvSpPr/>
            <p:nvPr/>
          </p:nvSpPr>
          <p:spPr>
            <a:xfrm>
              <a:off x="335666" y="4008237"/>
              <a:ext cx="214500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4"/>
                  </a:solidFill>
                  <a:ea typeface="Cambria Math" panose="02040503050406030204" pitchFamily="18" charset="0"/>
                </a:rPr>
                <a:t>mon </a:t>
              </a:r>
              <a:r>
                <a:rPr lang="en-US" dirty="0" err="1">
                  <a:solidFill>
                    <a:schemeClr val="accent4"/>
                  </a:solidFill>
                  <a:ea typeface="Cambria Math" panose="02040503050406030204" pitchFamily="18" charset="0"/>
                </a:rPr>
                <a:t>analyse</a:t>
              </a: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du Mas des </a:t>
              </a:r>
              <a:r>
                <a:rPr lang="en-US" dirty="0" err="1">
                  <a:solidFill>
                    <a:srgbClr val="0070C0"/>
                  </a:solidFill>
                  <a:ea typeface="Cambria Math" panose="02040503050406030204" pitchFamily="18" charset="0"/>
                </a:rPr>
                <a:t>Bourboux</a:t>
              </a: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 et al 2020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/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  <a:ea typeface="Cambria Math" panose="02040503050406030204" pitchFamily="18" charset="0"/>
                    </a:rPr>
                    <a:t>---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53" t="-3226" b="-193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l’estimation de la matrice de distorsions</a:t>
            </a:r>
          </a:p>
          <a:p>
            <a:r>
              <a:rPr lang="fr-FR" sz="2000" dirty="0"/>
              <a:t>		- vérifier l’estimation de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idée générale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1196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Idée générale 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Objectif</a:t>
            </a:r>
          </a:p>
          <a:p>
            <a:endParaRPr lang="fr-FR" sz="2000" dirty="0"/>
          </a:p>
          <a:p>
            <a:r>
              <a:rPr lang="fr-FR" sz="2000" dirty="0"/>
              <a:t>	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439421-3AEF-F74F-BD28-22A82D8C5F05}"/>
              </a:ext>
            </a:extLst>
          </p:cNvPr>
          <p:cNvGrpSpPr/>
          <p:nvPr/>
        </p:nvGrpSpPr>
        <p:grpSpPr>
          <a:xfrm>
            <a:off x="597805" y="2304793"/>
            <a:ext cx="10996390" cy="1261396"/>
            <a:chOff x="687704" y="2355010"/>
            <a:chExt cx="10996390" cy="12613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/>
                <p:nvPr/>
              </p:nvSpPr>
              <p:spPr>
                <a:xfrm>
                  <a:off x="687706" y="2596383"/>
                  <a:ext cx="1920719" cy="999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>
                      <a:sym typeface="Wingdings" pitchFamily="2" charset="2"/>
                    </a:rPr>
                    <a:t>sans </a:t>
                  </a:r>
                  <a:r>
                    <a:rPr lang="fr-FR" dirty="0"/>
                    <a:t>corrélations</a:t>
                  </a: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06" y="2596383"/>
                  <a:ext cx="1920719" cy="999633"/>
                </a:xfrm>
                <a:prstGeom prst="rect">
                  <a:avLst/>
                </a:prstGeom>
                <a:blipFill>
                  <a:blip r:embed="rId2"/>
                  <a:stretch>
                    <a:fillRect l="-1974" t="-1250" r="-1974" b="-875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/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blipFill>
                  <a:blip r:embed="rId3"/>
                  <a:stretch>
                    <a:fillRect t="-56604" b="-10754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/>
                <p:nvPr/>
              </p:nvSpPr>
              <p:spPr>
                <a:xfrm>
                  <a:off x="4707017" y="2584360"/>
                  <a:ext cx="1871025" cy="999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>
                      <a:sym typeface="Wingdings" pitchFamily="2" charset="2"/>
                    </a:rPr>
                    <a:t>qui suit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017" y="2584360"/>
                  <a:ext cx="1871025" cy="999633"/>
                </a:xfrm>
                <a:prstGeom prst="rect">
                  <a:avLst/>
                </a:prstGeom>
                <a:blipFill>
                  <a:blip r:embed="rId4"/>
                  <a:stretch>
                    <a:fillRect l="-2703" t="-2532" r="-1351" b="-506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8DB69-7BD5-AA4B-910C-12F46113321E}"/>
                </a:ext>
              </a:extLst>
            </p:cNvPr>
            <p:cNvSpPr/>
            <p:nvPr/>
          </p:nvSpPr>
          <p:spPr>
            <a:xfrm>
              <a:off x="7088681" y="2683017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/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réel</a:t>
                  </a:r>
                  <a:r>
                    <a:rPr lang="fr-FR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>
                      <a:sym typeface="Wingdings" pitchFamily="2" charset="2"/>
                    </a:rPr>
                    <a:t>qui suit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FFT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382" t="-2703" b="-81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BEBD1F5-44D6-934D-9103-86F194290481}"/>
                </a:ext>
              </a:extLst>
            </p:cNvPr>
            <p:cNvSpPr/>
            <p:nvPr/>
          </p:nvSpPr>
          <p:spPr>
            <a:xfrm>
              <a:off x="687704" y="2596382"/>
              <a:ext cx="2088109" cy="1020024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C3FC38-2F73-E542-950C-7ED5D7282159}"/>
                </a:ext>
              </a:extLst>
            </p:cNvPr>
            <p:cNvSpPr/>
            <p:nvPr/>
          </p:nvSpPr>
          <p:spPr>
            <a:xfrm>
              <a:off x="4707017" y="2584360"/>
              <a:ext cx="1871025" cy="102002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DED1DA2-C4CA-B843-9BAB-D761B839E2BB}"/>
                </a:ext>
              </a:extLst>
            </p:cNvPr>
            <p:cNvSpPr/>
            <p:nvPr/>
          </p:nvSpPr>
          <p:spPr>
            <a:xfrm>
              <a:off x="8946806" y="2626027"/>
              <a:ext cx="2737288" cy="972932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636CC7-16AB-CA4A-8D49-1F6D703BD1B9}"/>
                </a:ext>
              </a:extLst>
            </p:cNvPr>
            <p:cNvCxnSpPr/>
            <p:nvPr/>
          </p:nvCxnSpPr>
          <p:spPr>
            <a:xfrm>
              <a:off x="2934413" y="3129518"/>
              <a:ext cx="16143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C077DE-BAB9-E743-B8E8-0BB95028553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20" y="3129518"/>
              <a:ext cx="2053486" cy="70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/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FFT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Ly</m:t>
                                    </m:r>
                                    <m:r>
                                      <a:rPr lang="fr-FR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=0)</m:t>
                        </m:r>
                      </m:e>
                    </m:d>
                  </m:oMath>
                </a14:m>
                <a:r>
                  <a:rPr lang="fr-FR" sz="2200" dirty="0"/>
                  <a:t> 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  <a:blipFill>
                <a:blip r:embed="rId6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B5FB988-DBFC-964C-9E5C-A74E1F5D778E}"/>
              </a:ext>
            </a:extLst>
          </p:cNvPr>
          <p:cNvSpPr txBox="1"/>
          <p:nvPr/>
        </p:nvSpPr>
        <p:spPr>
          <a:xfrm>
            <a:off x="1063256" y="5773736"/>
            <a:ext cx="991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Toute la physique est comprise dans le spectre de puissance linéaire et la formule de Kaiser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86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43EBB-C1F3-124F-A7A2-E377D3BCD277}"/>
              </a:ext>
            </a:extLst>
          </p:cNvPr>
          <p:cNvSpPr txBox="1"/>
          <p:nvPr/>
        </p:nvSpPr>
        <p:spPr>
          <a:xfrm>
            <a:off x="8293027" y="103310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quasars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5331B-E0CF-5747-B03F-D84D0E9E69C6}"/>
              </a:ext>
            </a:extLst>
          </p:cNvPr>
          <p:cNvSpPr txBox="1"/>
          <p:nvPr/>
        </p:nvSpPr>
        <p:spPr>
          <a:xfrm>
            <a:off x="9210008" y="2341372"/>
            <a:ext cx="83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A3047-21B0-2F49-87CB-A7D8BDBEAE77}"/>
              </a:ext>
            </a:extLst>
          </p:cNvPr>
          <p:cNvSpPr txBox="1"/>
          <p:nvPr/>
        </p:nvSpPr>
        <p:spPr>
          <a:xfrm>
            <a:off x="9196414" y="411651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D32E0-465D-F040-AEF2-DF30FE2C4DDB}"/>
              </a:ext>
            </a:extLst>
          </p:cNvPr>
          <p:cNvSpPr txBox="1"/>
          <p:nvPr/>
        </p:nvSpPr>
        <p:spPr>
          <a:xfrm>
            <a:off x="8161439" y="60977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blipFill>
                <a:blip r:embed="rId3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 : tirés aléatoirement avec 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400" dirty="0"/>
                  <a:t>)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blipFill>
                <a:blip r:embed="rId2"/>
                <a:stretch>
                  <a:fillRect l="-762" t="-1044" b="-135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1105786" y="5201373"/>
            <a:ext cx="4576215" cy="471250"/>
          </a:xfrm>
          <a:prstGeom prst="roundRect">
            <a:avLst>
              <a:gd name="adj" fmla="val 41352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2023EE-8A28-AB42-807F-2957408D9732}"/>
              </a:ext>
            </a:extLst>
          </p:cNvPr>
          <p:cNvGrpSpPr/>
          <p:nvPr/>
        </p:nvGrpSpPr>
        <p:grpSpPr>
          <a:xfrm>
            <a:off x="2970799" y="2088734"/>
            <a:ext cx="6250401" cy="788642"/>
            <a:chOff x="1903047" y="2124379"/>
            <a:chExt cx="6250401" cy="7886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/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/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blipFill>
                  <a:blip r:embed="rId4"/>
                  <a:stretch>
                    <a:fillRect r="-4808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/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blipFill>
                  <a:blip r:embed="rId5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/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blipFill>
                  <a:blip r:embed="rId6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36F09-D4AA-D745-8593-23F27D5D4A78}"/>
                </a:ext>
              </a:extLst>
            </p:cNvPr>
            <p:cNvCxnSpPr>
              <a:cxnSpLocks/>
            </p:cNvCxnSpPr>
            <p:nvPr/>
          </p:nvCxnSpPr>
          <p:spPr>
            <a:xfrm>
              <a:off x="3385133" y="2738524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E01E44-FE9A-9445-8EF5-012DB3A9CCE3}"/>
                </a:ext>
              </a:extLst>
            </p:cNvPr>
            <p:cNvCxnSpPr>
              <a:cxnSpLocks/>
            </p:cNvCxnSpPr>
            <p:nvPr/>
          </p:nvCxnSpPr>
          <p:spPr>
            <a:xfrm>
              <a:off x="5866063" y="2713818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09B1D2-9995-4340-B0EF-57F1327BF366}"/>
                </a:ext>
              </a:extLst>
            </p:cNvPr>
            <p:cNvSpPr/>
            <p:nvPr/>
          </p:nvSpPr>
          <p:spPr>
            <a:xfrm>
              <a:off x="6075992" y="2154148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195C37-2B2C-A44E-A038-669ECA2E3205}"/>
              </a:ext>
            </a:extLst>
          </p:cNvPr>
          <p:cNvGrpSpPr/>
          <p:nvPr/>
        </p:nvGrpSpPr>
        <p:grpSpPr>
          <a:xfrm>
            <a:off x="1996509" y="3101455"/>
            <a:ext cx="8198982" cy="1105721"/>
            <a:chOff x="883904" y="3069267"/>
            <a:chExt cx="8198982" cy="11057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/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  <a:blipFill>
                  <a:blip r:embed="rId7"/>
                  <a:stretch>
                    <a:fillRect t="-86301" r="-10067" b="-1410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/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blipFill>
                  <a:blip r:embed="rId8"/>
                  <a:stretch>
                    <a:fillRect b="-18750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D5588F-D382-C942-BAAB-642DA03F936F}"/>
                </a:ext>
              </a:extLst>
            </p:cNvPr>
            <p:cNvCxnSpPr>
              <a:cxnSpLocks/>
            </p:cNvCxnSpPr>
            <p:nvPr/>
          </p:nvCxnSpPr>
          <p:spPr>
            <a:xfrm>
              <a:off x="2354040" y="3979966"/>
              <a:ext cx="23037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/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blipFill>
                  <a:blip r:embed="rId9"/>
                  <a:stretch>
                    <a:fillRect b="-15625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1C6162-B25C-0E48-BABD-51B364692436}"/>
                </a:ext>
              </a:extLst>
            </p:cNvPr>
            <p:cNvSpPr/>
            <p:nvPr/>
          </p:nvSpPr>
          <p:spPr>
            <a:xfrm>
              <a:off x="6258572" y="3395995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C193C0-0143-6341-8498-DAE20931084B}"/>
                </a:ext>
              </a:extLst>
            </p:cNvPr>
            <p:cNvCxnSpPr>
              <a:cxnSpLocks/>
            </p:cNvCxnSpPr>
            <p:nvPr/>
          </p:nvCxnSpPr>
          <p:spPr>
            <a:xfrm>
              <a:off x="6317458" y="3945876"/>
              <a:ext cx="12885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/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blipFill>
                  <a:blip r:embed="rId10"/>
                  <a:stretch>
                    <a:fillRect t="-17647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078FB9-567B-F649-8456-23E88F21AA62}"/>
              </a:ext>
            </a:extLst>
          </p:cNvPr>
          <p:cNvCxnSpPr/>
          <p:nvPr/>
        </p:nvCxnSpPr>
        <p:spPr>
          <a:xfrm>
            <a:off x="1881963" y="3274828"/>
            <a:ext cx="446567" cy="425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A78745-3545-874B-A696-BA165CA3A0C9}"/>
              </a:ext>
            </a:extLst>
          </p:cNvPr>
          <p:cNvSpPr txBox="1"/>
          <p:nvPr/>
        </p:nvSpPr>
        <p:spPr>
          <a:xfrm>
            <a:off x="788961" y="2876400"/>
            <a:ext cx="1987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champ aléatoire gaussien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DF0505-D244-3A45-98E6-5D478F93D816}"/>
              </a:ext>
            </a:extLst>
          </p:cNvPr>
          <p:cNvCxnSpPr>
            <a:cxnSpLocks/>
          </p:cNvCxnSpPr>
          <p:nvPr/>
        </p:nvCxnSpPr>
        <p:spPr>
          <a:xfrm flipH="1">
            <a:off x="9551852" y="3168787"/>
            <a:ext cx="453385" cy="531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FF34488-766A-D944-8B19-FA77C062D1B7}"/>
              </a:ext>
            </a:extLst>
          </p:cNvPr>
          <p:cNvSpPr txBox="1"/>
          <p:nvPr/>
        </p:nvSpPr>
        <p:spPr>
          <a:xfrm>
            <a:off x="10008159" y="2876400"/>
            <a:ext cx="184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champ log-normal</a:t>
            </a:r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2D780A-1EBA-E247-A923-96906E87CF6A}"/>
              </a:ext>
            </a:extLst>
          </p:cNvPr>
          <p:cNvSpPr txBox="1"/>
          <p:nvPr/>
        </p:nvSpPr>
        <p:spPr>
          <a:xfrm>
            <a:off x="682906" y="1493134"/>
            <a:ext cx="9294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Création des lignes de visée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Interpolation de la densité le long du spectre de chaque QSO</a:t>
            </a:r>
          </a:p>
          <a:p>
            <a:endParaRPr lang="fr-FR" sz="2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1F402-74D1-834F-808C-81D50A04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53" y="3429000"/>
            <a:ext cx="4329183" cy="325119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116D13-DB7C-814A-A48B-1C9C78E1B7CC}"/>
              </a:ext>
            </a:extLst>
          </p:cNvPr>
          <p:cNvCxnSpPr/>
          <p:nvPr/>
        </p:nvCxnSpPr>
        <p:spPr>
          <a:xfrm flipV="1">
            <a:off x="3147237" y="4380614"/>
            <a:ext cx="1435396" cy="2126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45993D-EEFD-BD40-8B09-663CE6673156}"/>
              </a:ext>
            </a:extLst>
          </p:cNvPr>
          <p:cNvSpPr txBox="1"/>
          <p:nvPr/>
        </p:nvSpPr>
        <p:spPr>
          <a:xfrm>
            <a:off x="1412467" y="4465674"/>
            <a:ext cx="1734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discontinuités</a:t>
            </a: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puissance à </a:t>
            </a:r>
          </a:p>
          <a:p>
            <a:r>
              <a:rPr lang="fr-FR" dirty="0"/>
              <a:t>petite échelle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/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lissage gaussien  </a:t>
                </a:r>
                <a:r>
                  <a:rPr lang="fr-FR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</a:t>
                </a:r>
                <a:r>
                  <a:rPr lang="fr-FR" dirty="0" err="1">
                    <a:sym typeface="Wingdings" pitchFamily="2" charset="2"/>
                  </a:rPr>
                  <a:t>Mpc</a:t>
                </a:r>
                <a:r>
                  <a:rPr lang="fr-FR" dirty="0">
                    <a:sym typeface="Wingdings" pitchFamily="2" charset="2"/>
                  </a:rPr>
                  <a:t>/h</a:t>
                </a: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  <a:blipFill>
                <a:blip r:embed="rId3"/>
                <a:stretch>
                  <a:fillRect l="-1351" t="-625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7762B91-C66D-E742-A059-203FC46FB1F3}"/>
              </a:ext>
            </a:extLst>
          </p:cNvPr>
          <p:cNvSpPr/>
          <p:nvPr/>
        </p:nvSpPr>
        <p:spPr>
          <a:xfrm>
            <a:off x="1059711" y="2747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Eviter les discontinuités </a:t>
            </a:r>
          </a:p>
          <a:p>
            <a:r>
              <a:rPr lang="fr-FR" b="1" dirty="0"/>
              <a:t>à l’échelle des </a:t>
            </a:r>
            <a:r>
              <a:rPr lang="fr-FR" b="1" dirty="0" err="1"/>
              <a:t>voxels</a:t>
            </a:r>
            <a:endParaRPr lang="fr-F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/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/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82702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 construit sur la </a:t>
                </a:r>
                <a:r>
                  <a:rPr lang="fr-FR" sz="2000" b="1" dirty="0"/>
                  <a:t>relativité générale 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8270213" cy="707886"/>
              </a:xfrm>
              <a:prstGeom prst="rect">
                <a:avLst/>
              </a:prstGeom>
              <a:blipFill>
                <a:blip r:embed="rId4"/>
                <a:stretch>
                  <a:fillRect l="-613"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/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(lissage gaussien)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blipFill>
                <a:blip r:embed="rId5"/>
                <a:stretch>
                  <a:fillRect t="-1923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F69A4D6-3F29-0245-BA25-A61A1A95FFF9}"/>
              </a:ext>
            </a:extLst>
          </p:cNvPr>
          <p:cNvSpPr/>
          <p:nvPr/>
        </p:nvSpPr>
        <p:spPr>
          <a:xfrm>
            <a:off x="8651804" y="3039970"/>
            <a:ext cx="2783546" cy="646331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E5B88-559C-B24F-9649-F926AE37FCA2}"/>
              </a:ext>
            </a:extLst>
          </p:cNvPr>
          <p:cNvGrpSpPr/>
          <p:nvPr/>
        </p:nvGrpSpPr>
        <p:grpSpPr>
          <a:xfrm>
            <a:off x="6288639" y="2755606"/>
            <a:ext cx="5393791" cy="4040544"/>
            <a:chOff x="6222951" y="2755604"/>
            <a:chExt cx="5393791" cy="40405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541730-E03A-7148-84BF-1E9E0159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951" y="2755604"/>
              <a:ext cx="5393791" cy="404054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/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</m:t>
                            </m:r>
                          </m:sub>
                        </m:sSub>
                      </m:oMath>
                    </m:oMathPara>
                  </a14:m>
                  <a:endParaRPr lang="fr-FR" sz="2000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/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fr-FR" sz="2000" dirty="0">
                      <a:solidFill>
                        <a:schemeClr val="accent4"/>
                      </a:solidFill>
                    </a:rPr>
                    <a:t> </a:t>
                  </a:r>
                  <a:r>
                    <a:rPr lang="fr-FR" dirty="0">
                      <a:solidFill>
                        <a:schemeClr val="accent4"/>
                      </a:solidFill>
                    </a:rPr>
                    <a:t>(lissage gaussien)</a:t>
                  </a:r>
                  <a:endParaRPr lang="fr-FR" sz="20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98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CC121C-CE5E-B945-8D56-8CEA9E8F1234}"/>
              </a:ext>
            </a:extLst>
          </p:cNvPr>
          <p:cNvSpPr/>
          <p:nvPr/>
        </p:nvSpPr>
        <p:spPr>
          <a:xfrm>
            <a:off x="8357902" y="2931073"/>
            <a:ext cx="3168303" cy="7552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BBE8F-3F48-5842-BDFD-85B6051B5BFC}"/>
              </a:ext>
            </a:extLst>
          </p:cNvPr>
          <p:cNvGrpSpPr/>
          <p:nvPr/>
        </p:nvGrpSpPr>
        <p:grpSpPr>
          <a:xfrm>
            <a:off x="6165534" y="2755607"/>
            <a:ext cx="5479154" cy="4040543"/>
            <a:chOff x="6137588" y="2755604"/>
            <a:chExt cx="5479154" cy="40405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7C82D-A46B-514A-B621-72742BF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588" y="2755604"/>
              <a:ext cx="5479154" cy="404054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/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lissage gaussien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blipFill>
                  <a:blip r:embed="rId10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/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blipFill>
                  <a:blip r:embed="rId11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765A7F0-E02B-0C40-94CF-8DAC71EE10C5}"/>
              </a:ext>
            </a:extLst>
          </p:cNvPr>
          <p:cNvSpPr/>
          <p:nvPr/>
        </p:nvSpPr>
        <p:spPr>
          <a:xfrm>
            <a:off x="8634320" y="2934145"/>
            <a:ext cx="2902917" cy="7957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blipFill>
                <a:blip r:embed="rId2"/>
                <a:stretch>
                  <a:fillRect l="-819" t="-1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/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Permet d’avoir une </a:t>
                </a:r>
                <a:r>
                  <a:rPr lang="fr-FR" sz="2000" b="1" dirty="0">
                    <a:sym typeface="Wingdings" pitchFamily="2" charset="2"/>
                  </a:rPr>
                  <a:t>prédiction de la fonction de corrélation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2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blipFill>
                <a:blip r:embed="rId4"/>
                <a:stretch>
                  <a:fillRect l="-1645" t="-2326" b="-46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857625" cy="114181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56212-D0D0-D04C-92F9-FE6420C65E9D}"/>
              </a:ext>
            </a:extLst>
          </p:cNvPr>
          <p:cNvSpPr txBox="1"/>
          <p:nvPr/>
        </p:nvSpPr>
        <p:spPr>
          <a:xfrm>
            <a:off x="6455229" y="55889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(Kaiser)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Catalogue des HCD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200" dirty="0"/>
                  <a:t> (RSD)</a:t>
                </a:r>
              </a:p>
              <a:p>
                <a:r>
                  <a:rPr lang="fr-FR" sz="2200" dirty="0"/>
                  <a:t>		</a:t>
                </a:r>
                <a:r>
                  <a:rPr lang="fr-FR" sz="2000" dirty="0"/>
                  <a:t>densité de colonne </a:t>
                </a:r>
                <a:r>
                  <a:rPr lang="fr-FR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Après la production :</a:t>
                </a:r>
              </a:p>
              <a:p>
                <a:r>
                  <a:rPr lang="fr-FR" sz="2000" dirty="0"/>
                  <a:t>		code </a:t>
                </a:r>
                <a:r>
                  <a:rPr lang="fr-FR" sz="2000" dirty="0" err="1"/>
                  <a:t>quickquasars</a:t>
                </a:r>
                <a:r>
                  <a:rPr lang="fr-FR" sz="20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</a:p>
              <a:p>
                <a:r>
                  <a:rPr lang="fr-FR" sz="2000" dirty="0"/>
                  <a:t>	Ajoute :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rgbClr val="0049C0"/>
                    </a:solidFill>
                  </a:rPr>
                  <a:t>continuum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rgbClr val="0049C0"/>
                    </a:solidFill>
                  </a:rPr>
                  <a:t>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profil d’absorption des HCD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5"/>
                    </a:solidFill>
                  </a:rPr>
                  <a:t>absorptions des métaux (même position physique</a:t>
                </a:r>
              </a:p>
              <a:p>
                <a:r>
                  <a:rPr lang="fr-FR" sz="2000" dirty="0">
                    <a:solidFill>
                      <a:schemeClr val="accent5"/>
                    </a:solidFill>
                  </a:rPr>
                  <a:t>				mais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sz="2000" dirty="0">
                    <a:solidFill>
                      <a:schemeClr val="accent5"/>
                    </a:solidFill>
                  </a:rPr>
                  <a:t> différent)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blipFill>
                <a:blip r:embed="rId2"/>
                <a:stretch>
                  <a:fillRect l="-690" t="-1026" b="-10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48" y="251666"/>
            <a:ext cx="5246586" cy="36142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/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CBE76-1FF8-4D4D-AFA9-D87416267937}"/>
              </a:ext>
            </a:extLst>
          </p:cNvPr>
          <p:cNvSpPr/>
          <p:nvPr/>
        </p:nvSpPr>
        <p:spPr>
          <a:xfrm>
            <a:off x="8396970" y="475816"/>
            <a:ext cx="2362634" cy="40698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1520090" y="5674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blipFill>
                <a:blip r:embed="rId3"/>
                <a:stretch>
                  <a:fillRect l="-664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de la 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beaucoup plus rapide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Première itération correcte </a:t>
                </a:r>
                <a:r>
                  <a:rPr lang="fr-FR" dirty="0">
                    <a:sym typeface="Wingdings" pitchFamily="2" charset="2"/>
                  </a:rPr>
                  <a:t> seulement q</a:t>
                </a:r>
                <a:r>
                  <a:rPr lang="fr-FR" dirty="0"/>
                  <a:t>uelques itérations nécessaires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blipFill>
                <a:blip r:embed="rId4"/>
                <a:stretch>
                  <a:fillRect l="-404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Picture 8" descr="Dark Energy Spectroscopic Instrument (DESI)">
            <a:extLst>
              <a:ext uri="{FF2B5EF4-FFF2-40B4-BE49-F238E27FC236}">
                <a16:creationId xmlns:a16="http://schemas.microsoft.com/office/drawing/2014/main" id="{9148D17A-33B2-B144-BF99-1019ED9A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091" y="305601"/>
            <a:ext cx="1747824" cy="14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7E99D0-E5F7-B449-8BF6-C0263FD5577A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928290-C9D2-8B47-BF6B-AF1DEED1B761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/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blipFill>
                <a:blip r:embed="rId2"/>
                <a:stretch>
                  <a:fillRect l="-400" r="-1000" b="-2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975476-ECB6-9847-A082-DFC1B44F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03" y="4257565"/>
            <a:ext cx="4726409" cy="9085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E4C76B-4551-1E4B-B52E-40577AF4263E}"/>
              </a:ext>
            </a:extLst>
          </p:cNvPr>
          <p:cNvGrpSpPr/>
          <p:nvPr/>
        </p:nvGrpSpPr>
        <p:grpSpPr>
          <a:xfrm>
            <a:off x="6221942" y="2375502"/>
            <a:ext cx="694481" cy="586361"/>
            <a:chOff x="7199453" y="2153357"/>
            <a:chExt cx="694481" cy="58636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05905E-B5DD-124C-9BB9-7322FA9A59BE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9B7C1E-BD93-1342-B90B-8F5FE5C12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F6498E-59F3-7E47-8B0A-46A43D4D514D}"/>
              </a:ext>
            </a:extLst>
          </p:cNvPr>
          <p:cNvGrpSpPr/>
          <p:nvPr/>
        </p:nvGrpSpPr>
        <p:grpSpPr>
          <a:xfrm>
            <a:off x="5654931" y="4337622"/>
            <a:ext cx="694481" cy="586361"/>
            <a:chOff x="7199453" y="2153357"/>
            <a:chExt cx="694481" cy="58636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79F31F-44BB-034E-9755-FBA3E8DEA7F2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69F7BD-0BCE-6549-8F8A-C05D9170C5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D40494-3EF9-D447-8AF3-0AC52D512D69}"/>
              </a:ext>
            </a:extLst>
          </p:cNvPr>
          <p:cNvSpPr txBox="1"/>
          <p:nvPr/>
        </p:nvSpPr>
        <p:spPr>
          <a:xfrm>
            <a:off x="659756" y="1659285"/>
            <a:ext cx="10733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Même modélisation que pour les données : 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		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936743-6659-7041-B4B3-0511191D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212" y="5326045"/>
            <a:ext cx="4375267" cy="8389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21CF3-8EFB-0841-BE35-EB5971BA66A9}"/>
              </a:ext>
            </a:extLst>
          </p:cNvPr>
          <p:cNvSpPr txBox="1"/>
          <p:nvPr/>
        </p:nvSpPr>
        <p:spPr>
          <a:xfrm>
            <a:off x="6221941" y="5476037"/>
            <a:ext cx="4726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Matrice de distorsion estimée à partir des mocks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Uniquement pour les mocks avec continu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/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modélisés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 l="-624" t="-1923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2CAB4D1F-CD42-3241-842E-8D389D89AB2F}"/>
              </a:ext>
            </a:extLst>
          </p:cNvPr>
          <p:cNvSpPr/>
          <p:nvPr/>
        </p:nvSpPr>
        <p:spPr>
          <a:xfrm>
            <a:off x="1431738" y="2615433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2474FD-BDED-E749-B726-299B31E0ACE4}"/>
              </a:ext>
            </a:extLst>
          </p:cNvPr>
          <p:cNvSpPr/>
          <p:nvPr/>
        </p:nvSpPr>
        <p:spPr>
          <a:xfrm>
            <a:off x="1428079" y="3582194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7E9ADF-E9D1-7540-8AB5-A263FFE989CC}"/>
              </a:ext>
            </a:extLst>
          </p:cNvPr>
          <p:cNvSpPr/>
          <p:nvPr/>
        </p:nvSpPr>
        <p:spPr>
          <a:xfrm>
            <a:off x="1428079" y="4582327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CB9F91-B5CF-0A4B-92C1-4F92F00547F9}"/>
              </a:ext>
            </a:extLst>
          </p:cNvPr>
          <p:cNvSpPr/>
          <p:nvPr/>
        </p:nvSpPr>
        <p:spPr>
          <a:xfrm>
            <a:off x="1396181" y="5550566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32149-8422-4945-9615-2C4247E2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687" y="3074165"/>
            <a:ext cx="3194243" cy="4465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2B77B2-4E02-D844-87A2-5D04C2313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688" y="3468002"/>
            <a:ext cx="3194243" cy="5779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EB908-63C7-974E-A92C-FC80806B80FE}"/>
              </a:ext>
            </a:extLst>
          </p:cNvPr>
          <p:cNvSpPr txBox="1"/>
          <p:nvPr/>
        </p:nvSpPr>
        <p:spPr>
          <a:xfrm>
            <a:off x="7620820" y="340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/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avec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blipFill>
                <a:blip r:embed="rId8"/>
                <a:stretch>
                  <a:fillRect l="-97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2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C53CB8-06F0-9440-887B-CC943589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756" y="1062764"/>
            <a:ext cx="8053609" cy="5723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6068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r>
              <a:rPr lang="fr-FR" sz="2000" dirty="0"/>
              <a:t>4 </a:t>
            </a:r>
            <a:r>
              <a:rPr lang="fr-FR" sz="2000" dirty="0" err="1"/>
              <a:t>bins</a:t>
            </a:r>
            <a:r>
              <a:rPr lang="fr-FR" sz="2000" dirty="0"/>
              <a:t> en z</a:t>
            </a:r>
          </a:p>
          <a:p>
            <a:r>
              <a:rPr lang="fr-FR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78532" y="795948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4044948" cy="3259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bruts: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30 </a:t>
                </a:r>
                <a:r>
                  <a:rPr lang="fr-FR" sz="2000" dirty="0" err="1"/>
                  <a:t>auto-corrélations</a:t>
                </a:r>
                <a:r>
                  <a:rPr lang="fr-FR" sz="2000" dirty="0"/>
                  <a:t> Ly</a:t>
                </a:r>
                <a:r>
                  <a:rPr lang="fr-FR" sz="2200" dirty="0"/>
                  <a:t>⍺</a:t>
                </a:r>
                <a:r>
                  <a:rPr lang="fr-FR" sz="2000" dirty="0"/>
                  <a:t> x Ly</a:t>
                </a:r>
                <a:r>
                  <a:rPr lang="fr-FR" sz="2200" dirty="0"/>
                  <a:t>⍺</a:t>
                </a:r>
              </a:p>
              <a:p>
                <a:r>
                  <a:rPr lang="fr-FR" sz="2200" dirty="0"/>
                  <a:t>		+</a:t>
                </a:r>
              </a:p>
              <a:p>
                <a:r>
                  <a:rPr lang="fr-FR" sz="2000" dirty="0"/>
                  <a:t>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Prédiction des mocks en accord avec les mocks bruts </a:t>
                </a:r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4044948" cy="3259162"/>
              </a:xfrm>
              <a:prstGeom prst="rect">
                <a:avLst/>
              </a:prstGeom>
              <a:blipFill>
                <a:blip r:embed="rId2"/>
                <a:stretch>
                  <a:fillRect l="-1250" t="-778" b="-2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3261629" y="5015547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629" y="5015547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450672" y="1221215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2" y="1221215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450672" y="1221216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8E5B5-F595-8844-9929-055B8FFAC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689" y="1708224"/>
            <a:ext cx="6317597" cy="47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9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4"/>
                </a:solidFill>
              </a:rPr>
              <a:t>BAO = échelle standard</a:t>
            </a:r>
          </a:p>
          <a:p>
            <a:pPr algn="ctr"/>
            <a:r>
              <a:rPr lang="fr-FR" sz="2000" dirty="0"/>
              <a:t>(~100 </a:t>
            </a:r>
            <a:r>
              <a:rPr lang="fr-FR" sz="2000" dirty="0" err="1"/>
              <a:t>Mpc</a:t>
            </a:r>
            <a:r>
              <a:rPr lang="fr-FR" sz="2000" dirty="0"/>
              <a:t>/h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1512925" y="2456126"/>
            <a:ext cx="3607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plasma photons + baryons</a:t>
            </a:r>
          </a:p>
          <a:p>
            <a:r>
              <a:rPr lang="fr-FR" sz="2000" dirty="0"/>
              <a:t>(+ matière noire) 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2DEA-44F5-524F-B468-0E76F95765E2}"/>
              </a:ext>
            </a:extLst>
          </p:cNvPr>
          <p:cNvSpPr txBox="1"/>
          <p:nvPr/>
        </p:nvSpPr>
        <p:spPr>
          <a:xfrm>
            <a:off x="1966882" y="375045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l’expansion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AB457-60A0-874F-A20F-B27BC9E138D0}"/>
              </a:ext>
            </a:extLst>
          </p:cNvPr>
          <p:cNvSpPr txBox="1"/>
          <p:nvPr/>
        </p:nvSpPr>
        <p:spPr>
          <a:xfrm>
            <a:off x="7872948" y="6601182"/>
            <a:ext cx="231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Edward L. Wright</a:t>
            </a:r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6068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mesurés en accord avec l’input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714" r="-3061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1AF9C86-11F9-8C4A-BF8A-83839F0B2AA5}"/>
              </a:ext>
            </a:extLst>
          </p:cNvPr>
          <p:cNvSpPr/>
          <p:nvPr/>
        </p:nvSpPr>
        <p:spPr>
          <a:xfrm>
            <a:off x="1881963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D839C-E0B6-A642-9F23-59925F7680B3}"/>
              </a:ext>
            </a:extLst>
          </p:cNvPr>
          <p:cNvSpPr/>
          <p:nvPr/>
        </p:nvSpPr>
        <p:spPr>
          <a:xfrm>
            <a:off x="10416819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171347-1D6F-7A42-8C9E-A76BA14C170F}"/>
              </a:ext>
            </a:extLst>
          </p:cNvPr>
          <p:cNvSpPr/>
          <p:nvPr/>
        </p:nvSpPr>
        <p:spPr>
          <a:xfrm>
            <a:off x="4988689" y="4840194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0DCC541-5D83-9049-9990-E258C724EA7C}"/>
              </a:ext>
            </a:extLst>
          </p:cNvPr>
          <p:cNvSpPr/>
          <p:nvPr/>
        </p:nvSpPr>
        <p:spPr>
          <a:xfrm>
            <a:off x="8725115" y="3526103"/>
            <a:ext cx="788887" cy="4424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/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mon analyse des données : 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FB4CFF"/>
                    </a:solidFill>
                  </a:rPr>
                  <a:t>prédiction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pred</m:t>
                        </m:r>
                      </m:sub>
                    </m:sSub>
                  </m:oMath>
                </a14:m>
                <a:endParaRPr lang="fr-FR" dirty="0">
                  <a:solidFill>
                    <a:srgbClr val="FB4C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accent2"/>
                    </a:solidFill>
                  </a:rPr>
                  <a:t>mocks bruts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blipFill>
                <a:blip r:embed="rId6"/>
                <a:stretch>
                  <a:fillRect l="-987" t="-2667" r="-329" b="-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8058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auto-corrélations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/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1824E-730D-AE4E-8EF1-F166C9CE88CF}"/>
              </a:ext>
            </a:extLst>
          </p:cNvPr>
          <p:cNvSpPr txBox="1"/>
          <p:nvPr/>
        </p:nvSpPr>
        <p:spPr>
          <a:xfrm>
            <a:off x="7187609" y="5714480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mesure</a:t>
            </a:r>
          </a:p>
          <a:p>
            <a:pPr marL="285750" indent="-285750">
              <a:buFont typeface="Monaco" pitchFamily="2" charset="77"/>
              <a:buChar char="⎻"/>
            </a:pPr>
            <a:r>
              <a:rPr lang="fr-FR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072757-1F50-3745-96DA-660BBB76BB1D}"/>
              </a:ext>
            </a:extLst>
          </p:cNvPr>
          <p:cNvSpPr/>
          <p:nvPr/>
        </p:nvSpPr>
        <p:spPr>
          <a:xfrm>
            <a:off x="7516990" y="621082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0B094B-4420-D94C-BD0F-EC2581B4BDAF}"/>
              </a:ext>
            </a:extLst>
          </p:cNvPr>
          <p:cNvSpPr/>
          <p:nvPr/>
        </p:nvSpPr>
        <p:spPr>
          <a:xfrm>
            <a:off x="5924202" y="4295123"/>
            <a:ext cx="763286" cy="39036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893060-01FC-B14A-AAD4-A791697EC53A}"/>
              </a:ext>
            </a:extLst>
          </p:cNvPr>
          <p:cNvSpPr/>
          <p:nvPr/>
        </p:nvSpPr>
        <p:spPr>
          <a:xfrm>
            <a:off x="10399009" y="4295123"/>
            <a:ext cx="783544" cy="39036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325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36447B-9EA7-B348-A265-C50E89B45664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412760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corrélations croisées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9AE1DD-CA4E-2144-999A-31F5F90BD05E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7408DB-CC0C-894F-95C1-BB7E48DE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44" y="1261894"/>
            <a:ext cx="7834877" cy="5526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9E3FE1-F12E-1E4D-98BF-D258877E50D8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 non biaisée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000" dirty="0"/>
                  <a:t> (à 1% avec 30 réalisations)</a:t>
                </a:r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différentes selon les versions !</a:t>
                </a:r>
              </a:p>
              <a:p>
                <a:endParaRPr lang="fr-FR" sz="2000" dirty="0"/>
              </a:p>
              <a:p>
                <a:r>
                  <a:rPr lang="fr-FR" dirty="0"/>
                  <a:t>Ecart entre : 	- brut et continu						</a:t>
                </a:r>
                <a:r>
                  <a:rPr lang="fr-FR" dirty="0">
                    <a:sym typeface="Wingdings" pitchFamily="2" charset="2"/>
                  </a:rPr>
                  <a:t>	matrice de distorsion</a:t>
                </a:r>
                <a:endParaRPr lang="fr-FR" dirty="0"/>
              </a:p>
              <a:p>
                <a:r>
                  <a:rPr lang="fr-FR" dirty="0"/>
                  <a:t>				- continu et </a:t>
                </a:r>
                <a:r>
                  <a:rPr lang="fr-FR" dirty="0" err="1"/>
                  <a:t>continu+hcd</a:t>
                </a:r>
                <a:r>
                  <a:rPr lang="fr-FR" dirty="0"/>
                  <a:t>				</a:t>
                </a:r>
                <a:r>
                  <a:rPr lang="fr-FR" dirty="0">
                    <a:sym typeface="Wingdings" pitchFamily="2" charset="2"/>
                  </a:rPr>
                  <a:t>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>
                  <a:sym typeface="Wingdings" pitchFamily="2" charset="2"/>
                </a:endParaRPr>
              </a:p>
              <a:p>
                <a:r>
                  <a:rPr lang="fr-FR" dirty="0">
                    <a:sym typeface="Wingdings" pitchFamily="2" charset="2"/>
                  </a:rPr>
                  <a:t>				- </a:t>
                </a:r>
                <a:r>
                  <a:rPr lang="fr-FR" dirty="0" err="1">
                    <a:sym typeface="Wingdings" pitchFamily="2" charset="2"/>
                  </a:rPr>
                  <a:t>continu+hcd</a:t>
                </a:r>
                <a:r>
                  <a:rPr lang="fr-FR" dirty="0">
                    <a:sym typeface="Wingdings" pitchFamily="2" charset="2"/>
                  </a:rPr>
                  <a:t> et </a:t>
                </a:r>
                <a:r>
                  <a:rPr lang="fr-FR" dirty="0" err="1">
                    <a:sym typeface="Wingdings" pitchFamily="2" charset="2"/>
                  </a:rPr>
                  <a:t>continu+hcd+metal</a:t>
                </a:r>
                <a:r>
                  <a:rPr lang="fr-FR" dirty="0">
                    <a:sym typeface="Wingdings" pitchFamily="2" charset="2"/>
                  </a:rPr>
                  <a:t> 	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blipFill>
                <a:blip r:embed="rId3"/>
                <a:stretch>
                  <a:fillRect l="-423" t="-1987" b="-3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5678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: </a:t>
            </a:r>
            <a:r>
              <a:rPr lang="fr-FR" sz="3200" b="1" dirty="0">
                <a:solidFill>
                  <a:srgbClr val="FF0000"/>
                </a:solidFill>
              </a:rPr>
              <a:t>Bilan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8DB242-5C10-7948-A203-F01745A58F78}"/>
              </a:ext>
            </a:extLst>
          </p:cNvPr>
          <p:cNvSpPr/>
          <p:nvPr/>
        </p:nvSpPr>
        <p:spPr>
          <a:xfrm>
            <a:off x="5749900" y="5531856"/>
            <a:ext cx="1315606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B0C906-37BB-5A4B-ABF2-46AEA2600A34}"/>
              </a:ext>
            </a:extLst>
          </p:cNvPr>
          <p:cNvSpPr/>
          <p:nvPr/>
        </p:nvSpPr>
        <p:spPr>
          <a:xfrm>
            <a:off x="10559355" y="4128212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/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Effet ~20%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  <a:endParaRPr lang="fr-FR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blipFill>
                <a:blip r:embed="rId6"/>
                <a:stretch>
                  <a:fillRect l="-939" t="-3774" b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5F643C1-66C6-2A4A-90E5-C7CC4F3A5F20}"/>
              </a:ext>
            </a:extLst>
          </p:cNvPr>
          <p:cNvSpPr/>
          <p:nvPr/>
        </p:nvSpPr>
        <p:spPr>
          <a:xfrm>
            <a:off x="219976" y="5515013"/>
            <a:ext cx="2690038" cy="768829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 animBg="1"/>
      <p:bldP spid="13" grpId="0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Distorsions pas complètement prises en compte</a:t>
            </a:r>
          </a:p>
          <a:p>
            <a:r>
              <a:rPr lang="fr-FR" dirty="0">
                <a:sym typeface="Wingdings" pitchFamily="2" charset="2"/>
              </a:rPr>
              <a:t>	(~15 à 20%)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/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1E056-D695-904E-B414-7CC9FE00F5B1}"/>
              </a:ext>
            </a:extLst>
          </p:cNvPr>
          <p:cNvSpPr/>
          <p:nvPr/>
        </p:nvSpPr>
        <p:spPr>
          <a:xfrm>
            <a:off x="7943923" y="93578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:endParaRPr lang="en-US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 (analyse </a:t>
                </a:r>
                <a:r>
                  <a:rPr lang="fr-FR" dirty="0" err="1">
                    <a:solidFill>
                      <a:schemeClr val="accent5"/>
                    </a:solidFill>
                  </a:rPr>
                  <a:t>eBOSS</a:t>
                </a:r>
                <a:r>
                  <a:rPr lang="fr-FR" dirty="0">
                    <a:solidFill>
                      <a:schemeClr val="accent5"/>
                    </a:solidFill>
                  </a:rPr>
                  <a:t> DR16)</a:t>
                </a: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blipFill>
                <a:blip r:embed="rId5"/>
                <a:stretch>
                  <a:fillRect l="-1163" t="-1695" r="-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22099BD-117D-9F43-946F-5921DC184F02}"/>
              </a:ext>
            </a:extLst>
          </p:cNvPr>
          <p:cNvSpPr/>
          <p:nvPr/>
        </p:nvSpPr>
        <p:spPr>
          <a:xfrm>
            <a:off x="6019430" y="4901095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1A6EBA-B783-C849-84AF-A7E8D75248D9}"/>
              </a:ext>
            </a:extLst>
          </p:cNvPr>
          <p:cNvSpPr/>
          <p:nvPr/>
        </p:nvSpPr>
        <p:spPr>
          <a:xfrm>
            <a:off x="10161231" y="3290547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01368" cy="2893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01368" cy="2893100"/>
              </a:xfrm>
              <a:prstGeom prst="rect">
                <a:avLst/>
              </a:prstGeom>
              <a:blipFill>
                <a:blip r:embed="rId2"/>
                <a:stretch>
                  <a:fillRect l="-594" t="-877" b="-21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A8834FC-437C-964A-8232-EB5298B6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9" y="3253348"/>
            <a:ext cx="3045667" cy="5510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BF3462-7BCB-B94F-8957-2DD7A41EB4EE}"/>
              </a:ext>
            </a:extLst>
          </p:cNvPr>
          <p:cNvGrpSpPr/>
          <p:nvPr/>
        </p:nvGrpSpPr>
        <p:grpSpPr>
          <a:xfrm>
            <a:off x="2010428" y="3308371"/>
            <a:ext cx="1753498" cy="430306"/>
            <a:chOff x="1691794" y="3793218"/>
            <a:chExt cx="1753498" cy="4303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9E041CD-F1FA-794E-9143-A5A3DABD55EE}"/>
                </a:ext>
              </a:extLst>
            </p:cNvPr>
            <p:cNvCxnSpPr/>
            <p:nvPr/>
          </p:nvCxnSpPr>
          <p:spPr>
            <a:xfrm flipV="1">
              <a:off x="1691795" y="3793218"/>
              <a:ext cx="1753497" cy="43030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B45B48-6352-2F4E-98AE-07B628576D7A}"/>
                </a:ext>
              </a:extLst>
            </p:cNvPr>
            <p:cNvCxnSpPr>
              <a:cxnSpLocks/>
            </p:cNvCxnSpPr>
            <p:nvPr/>
          </p:nvCxnSpPr>
          <p:spPr>
            <a:xfrm>
              <a:off x="1691794" y="3801048"/>
              <a:ext cx="1753498" cy="422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blipFill>
                <a:blip r:embed="rId5"/>
                <a:stretch>
                  <a:fillRect l="-739" t="-2105" r="-1232" b="-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1063855" y="4930327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 (17.2 – 20.3)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blipFill>
                <a:blip r:embed="rId6"/>
                <a:stretch>
                  <a:fillRect l="-2174" t="-2740" r="-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8513364" y="54522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(17.2 – 22.5)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80D30-DD37-864F-BF7C-EE46BB8C86F1}"/>
              </a:ext>
            </a:extLst>
          </p:cNvPr>
          <p:cNvSpPr/>
          <p:nvPr/>
        </p:nvSpPr>
        <p:spPr>
          <a:xfrm>
            <a:off x="7796158" y="2219803"/>
            <a:ext cx="884855" cy="7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671C7B-A0AB-5B40-8CB1-B4B13094ADB0}"/>
              </a:ext>
            </a:extLst>
          </p:cNvPr>
          <p:cNvSpPr/>
          <p:nvPr/>
        </p:nvSpPr>
        <p:spPr>
          <a:xfrm>
            <a:off x="10834577" y="3562278"/>
            <a:ext cx="1143598" cy="52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/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639E40-A6F5-C547-A941-8996D675FF1E}"/>
              </a:ext>
            </a:extLst>
          </p:cNvPr>
          <p:cNvSpPr/>
          <p:nvPr/>
        </p:nvSpPr>
        <p:spPr>
          <a:xfrm>
            <a:off x="7889889" y="2462237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/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E90E713-9CE9-C940-996D-6A0D023CC594}"/>
              </a:ext>
            </a:extLst>
          </p:cNvPr>
          <p:cNvSpPr/>
          <p:nvPr/>
        </p:nvSpPr>
        <p:spPr>
          <a:xfrm>
            <a:off x="11119914" y="3667968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252178-76CD-B84F-9989-3E530F5DF6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259" y="2694276"/>
            <a:ext cx="3316428" cy="4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  <p:bldP spid="39" grpId="0" animBg="1"/>
      <p:bldP spid="40" grpId="0" animBg="1"/>
      <p:bldP spid="40" grpId="1" animBg="1"/>
      <p:bldP spid="12" grpId="0"/>
      <p:bldP spid="41" grpId="0" animBg="1"/>
      <p:bldP spid="4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Cosmologie « fiducielle »</a:t>
                </a:r>
                <a:r>
                  <a:rPr lang="fr-FR" sz="2000" dirty="0">
                    <a:sym typeface="Wingdings" pitchFamily="2" charset="2"/>
                  </a:rPr>
                  <a:t> :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C1F86-890C-6B48-B513-72A7D1C05888}"/>
              </a:ext>
            </a:extLst>
          </p:cNvPr>
          <p:cNvSpPr/>
          <p:nvPr/>
        </p:nvSpPr>
        <p:spPr>
          <a:xfrm>
            <a:off x="4146564" y="5973669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>
                <a:solidFill>
                  <a:schemeClr val="accent4"/>
                </a:solidFill>
                <a:sym typeface="Wingdings" pitchFamily="2" charset="2"/>
              </a:rPr>
              <a:t>Mesure les déviations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compatibles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50276F-4D77-DB43-B5B2-7ED4BCB43E60}"/>
              </a:ext>
            </a:extLst>
          </p:cNvPr>
          <p:cNvSpPr/>
          <p:nvPr/>
        </p:nvSpPr>
        <p:spPr>
          <a:xfrm>
            <a:off x="4263873" y="5426441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860A33-5BDE-1E43-8D38-DE80FD54F3D6}"/>
              </a:ext>
            </a:extLst>
          </p:cNvPr>
          <p:cNvSpPr/>
          <p:nvPr/>
        </p:nvSpPr>
        <p:spPr>
          <a:xfrm>
            <a:off x="9657261" y="3457150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538AF7-27C2-F245-9E8A-6E370934DB9C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371926-0523-3649-9E1C-4321553AE8AE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560C4C5-C321-6C42-97F7-B36CC7F4A5EA}"/>
              </a:ext>
            </a:extLst>
          </p:cNvPr>
          <p:cNvSpPr txBox="1"/>
          <p:nvPr/>
        </p:nvSpPr>
        <p:spPr>
          <a:xfrm>
            <a:off x="335666" y="1556795"/>
            <a:ext cx="98342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		</a:t>
            </a:r>
            <a:r>
              <a:rPr lang="fr-FR" sz="2000" dirty="0"/>
              <a:t>- paramètres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										- évite d’introduire des systématiques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3B3486-BD0C-3B41-8C33-5FE452FAB867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B1F4C4-664E-9C4B-BBDE-6C64F4886C18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723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225218" cy="5452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dirty="0"/>
                  <a:t>non biaisée (1%)</a:t>
                </a:r>
              </a:p>
              <a:p>
                <a:r>
                  <a:rPr lang="fr-FR" sz="2000" dirty="0"/>
                  <a:t>	-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) comprise à ~20% près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distorsions pas complètement prises en compte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préférable</a:t>
                </a:r>
              </a:p>
              <a:p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OK pour BAO avec </a:t>
                </a:r>
                <a:r>
                  <a:rPr lang="fr-FR" sz="2000" dirty="0" err="1">
                    <a:sym typeface="Wingdings" pitchFamily="2" charset="2"/>
                  </a:rPr>
                  <a:t>eBOSS</a:t>
                </a:r>
                <a:r>
                  <a:rPr lang="fr-FR" sz="2000" dirty="0">
                    <a:sym typeface="Wingdings" pitchFamily="2" charset="2"/>
                  </a:rPr>
                  <a:t> (position du pic peu sensible à la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225218" cy="5452198"/>
              </a:xfrm>
              <a:prstGeom prst="rect">
                <a:avLst/>
              </a:prstGeom>
              <a:blipFill>
                <a:blip r:embed="rId2"/>
                <a:stretch>
                  <a:fillRect l="-413" t="-4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80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 : DESI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6365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Améliorations de l’analyse pour DESI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prêts pour les analyses BAO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si analyse mieux comprise :</a:t>
                </a:r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analyse RSD avec </a:t>
                </a:r>
                <a:r>
                  <a:rPr lang="fr-FR" sz="2000" dirty="0"/>
                  <a:t>(Ly</a:t>
                </a:r>
                <a:r>
                  <a:rPr lang="fr-FR" sz="2400" dirty="0"/>
                  <a:t>⍺</a:t>
                </a:r>
                <a:r>
                  <a:rPr lang="fr-FR" sz="2000" dirty="0"/>
                  <a:t> x Ly</a:t>
                </a:r>
                <a:r>
                  <a:rPr lang="fr-FR" sz="2400" dirty="0"/>
                  <a:t>⍺</a:t>
                </a:r>
                <a:r>
                  <a:rPr lang="fr-FR" sz="2000" dirty="0"/>
                  <a:t>) + (Ly</a:t>
                </a:r>
                <a:r>
                  <a:rPr lang="fr-FR" sz="2400" dirty="0"/>
                  <a:t>⍺</a:t>
                </a:r>
                <a:r>
                  <a:rPr lang="fr-FR" sz="2000" dirty="0"/>
                  <a:t> 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blipFill>
                <a:blip r:embed="rId2"/>
                <a:stretch>
                  <a:fillRect l="-786" t="-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514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Redshift </a:t>
            </a:r>
            <a:r>
              <a:rPr lang="fr-FR" sz="3200" b="1" dirty="0" err="1">
                <a:solidFill>
                  <a:schemeClr val="accent4"/>
                </a:solidFill>
              </a:rPr>
              <a:t>space</a:t>
            </a:r>
            <a:r>
              <a:rPr lang="fr-FR" sz="3200" b="1" dirty="0">
                <a:solidFill>
                  <a:schemeClr val="accent4"/>
                </a:solidFill>
              </a:rPr>
              <a:t> 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6" y="-167833"/>
            <a:ext cx="595375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6F1B7-4548-7344-8208-1EB12FDE487E}"/>
              </a:ext>
            </a:extLst>
          </p:cNvPr>
          <p:cNvSpPr txBox="1"/>
          <p:nvPr/>
        </p:nvSpPr>
        <p:spPr>
          <a:xfrm>
            <a:off x="5954485" y="1760080"/>
            <a:ext cx="527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Finger</a:t>
            </a:r>
            <a:r>
              <a:rPr lang="fr-FR" sz="2000" dirty="0"/>
              <a:t> of </a:t>
            </a:r>
            <a:r>
              <a:rPr lang="fr-FR" sz="2000" dirty="0" err="1"/>
              <a:t>God</a:t>
            </a:r>
            <a:r>
              <a:rPr lang="fr-FR" sz="2000" dirty="0"/>
              <a:t> :</a:t>
            </a:r>
          </a:p>
          <a:p>
            <a:r>
              <a:rPr lang="fr-FR" sz="2000" dirty="0"/>
              <a:t>élongation le long de la ligne de visée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Kaiser</a:t>
            </a:r>
          </a:p>
          <a:p>
            <a:r>
              <a:rPr lang="fr-FR" sz="2000" dirty="0"/>
              <a:t>aplatissement le long de la ligne de visée</a:t>
            </a:r>
          </a:p>
          <a:p>
            <a:r>
              <a:rPr lang="fr-FR" sz="2000" dirty="0"/>
              <a:t>+ amplification de la puissance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01B4F-AF06-E240-A732-FD41095B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" y="1212294"/>
            <a:ext cx="5149167" cy="2216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/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B873DA-9F53-5645-9AB7-7FC85680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3" y="3429000"/>
            <a:ext cx="3257825" cy="332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D361A-D9AF-E441-8302-7C1D1A111B21}"/>
              </a:ext>
            </a:extLst>
          </p:cNvPr>
          <p:cNvSpPr txBox="1"/>
          <p:nvPr/>
        </p:nvSpPr>
        <p:spPr>
          <a:xfrm>
            <a:off x="3477013" y="6536937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Hawkins et al. 2003</a:t>
            </a:r>
            <a:endParaRPr lang="fr-FR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08B99-A13E-DA48-B7BF-2F0E1B3DF64C}"/>
              </a:ext>
            </a:extLst>
          </p:cNvPr>
          <p:cNvCxnSpPr/>
          <p:nvPr/>
        </p:nvCxnSpPr>
        <p:spPr>
          <a:xfrm flipV="1">
            <a:off x="4495800" y="3788229"/>
            <a:ext cx="0" cy="2296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/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107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/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b="1" dirty="0">
                    <a:solidFill>
                      <a:schemeClr val="accent4"/>
                    </a:solidFill>
                  </a:rPr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fr-FR" sz="3200" b="1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blipFill>
                <a:blip r:embed="rId2"/>
                <a:stretch>
                  <a:fillRect l="-5556" t="-12766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EE37C-6F6F-F047-9D32-A72D036B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3" y="1193965"/>
            <a:ext cx="2692075" cy="85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E6D70-FAA3-7D42-9E9D-57950F57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654" y="2661576"/>
            <a:ext cx="4643666" cy="542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FCD32-E475-A949-B5FB-31AB1C1A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11" y="3388480"/>
            <a:ext cx="4757660" cy="903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6BB1F-4994-CD4A-8E69-5F67E8FFC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79" y="4263204"/>
            <a:ext cx="7972674" cy="903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78FD5-9289-794A-B8D4-80983213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679" y="5694855"/>
            <a:ext cx="2676994" cy="79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5F766E-A25F-654F-B2DD-9AAE5F0DC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333" y="5549504"/>
            <a:ext cx="4313464" cy="1088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3FD332-D50E-1248-AF5F-2F97B72BD535}"/>
              </a:ext>
            </a:extLst>
          </p:cNvPr>
          <p:cNvSpPr txBox="1"/>
          <p:nvPr/>
        </p:nvSpPr>
        <p:spPr>
          <a:xfrm>
            <a:off x="979714" y="1436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Calcul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AFA52-776C-6040-AC3E-D3940B98FFC6}"/>
              </a:ext>
            </a:extLst>
          </p:cNvPr>
          <p:cNvSpPr txBox="1"/>
          <p:nvPr/>
        </p:nvSpPr>
        <p:spPr>
          <a:xfrm>
            <a:off x="979714" y="52607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Distorsions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5046F-91BF-A940-8E5F-D563C0748953}"/>
              </a:ext>
            </a:extLst>
          </p:cNvPr>
          <p:cNvSpPr txBox="1"/>
          <p:nvPr/>
        </p:nvSpPr>
        <p:spPr>
          <a:xfrm>
            <a:off x="979714" y="27399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Continu :</a:t>
            </a:r>
          </a:p>
        </p:txBody>
      </p:sp>
    </p:spTree>
    <p:extLst>
      <p:ext uri="{BB962C8B-B14F-4D97-AF65-F5344CB8AC3E}">
        <p14:creationId xmlns:p14="http://schemas.microsoft.com/office/powerpoint/2010/main" val="3809861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FC6A0-E315-DA41-BBF4-D2F2F65E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61" y="2125770"/>
            <a:ext cx="4238172" cy="79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1A8CA-62EB-9847-8E8F-9702012F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1" y="3429000"/>
            <a:ext cx="4523384" cy="1088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E2575-F85F-E74A-ABF1-990F5C56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35" y="4063368"/>
            <a:ext cx="3242524" cy="2706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177A6F-CA9C-974D-AFD2-7A29EC4B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0" y="1376247"/>
            <a:ext cx="3242524" cy="2706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0D62BD-C8F6-0C42-A4A3-967627BE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137" y="1414495"/>
            <a:ext cx="3270721" cy="2706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BE591-F7BA-064D-82EF-08E74E89A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7" y="4040024"/>
            <a:ext cx="3344274" cy="276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B8B68-7074-814B-A5B0-B1D63BA3C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861" y="4655457"/>
            <a:ext cx="4487636" cy="11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3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Covariances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AD272-7C40-0F45-B879-2BC84F76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0" y="2040718"/>
            <a:ext cx="3765726" cy="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71F915-4B46-2B4B-B7D2-E3624F64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2971163"/>
            <a:ext cx="5173039" cy="959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BEC666-976C-744A-99AA-4B6B072CE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30" y="4507430"/>
            <a:ext cx="2568027" cy="47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E185D6-1C49-DD44-AE72-C57358160AA1}"/>
              </a:ext>
            </a:extLst>
          </p:cNvPr>
          <p:cNvSpPr txBox="1"/>
          <p:nvPr/>
        </p:nvSpPr>
        <p:spPr>
          <a:xfrm>
            <a:off x="594691" y="146171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Covariance du bin A avec le bin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8E646-A0F3-4442-87A7-D9E673635C81}"/>
              </a:ext>
            </a:extLst>
          </p:cNvPr>
          <p:cNvSpPr txBox="1"/>
          <p:nvPr/>
        </p:nvSpPr>
        <p:spPr>
          <a:xfrm>
            <a:off x="609600" y="456111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Poids du bin A :</a:t>
            </a:r>
          </a:p>
        </p:txBody>
      </p:sp>
    </p:spTree>
    <p:extLst>
      <p:ext uri="{BB962C8B-B14F-4D97-AF65-F5344CB8AC3E}">
        <p14:creationId xmlns:p14="http://schemas.microsoft.com/office/powerpoint/2010/main" val="341614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</a:t>
                </a:r>
                <a:r>
                  <a:rPr lang="fr-FR" sz="2200" dirty="0">
                    <a:solidFill>
                      <a:schemeClr val="accent4"/>
                    </a:solidFill>
                    <a:sym typeface="Wingdings" pitchFamily="2" charset="2"/>
                  </a:rPr>
                  <a:t>traceurs</a:t>
                </a:r>
                <a:r>
                  <a:rPr lang="fr-FR" sz="2200" dirty="0">
                    <a:sym typeface="Wingdings" pitchFamily="2" charset="2"/>
                  </a:rPr>
                  <a:t> (galaxies,…)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blipFill>
                <a:blip r:embed="rId4"/>
                <a:stretch>
                  <a:fillRect l="-1549" t="-1014" r="-442" b="-2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linéaire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blipFill>
                <a:blip r:embed="rId7"/>
                <a:stretch>
                  <a:fillRect l="-1794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DC0677-8211-294F-AF4A-3821A39F5BAA}"/>
              </a:ext>
            </a:extLst>
          </p:cNvPr>
          <p:cNvSpPr/>
          <p:nvPr/>
        </p:nvSpPr>
        <p:spPr>
          <a:xfrm>
            <a:off x="9720569" y="1302887"/>
            <a:ext cx="1335622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1A5732-59EC-474D-B030-D4CB71422757}"/>
              </a:ext>
            </a:extLst>
          </p:cNvPr>
          <p:cNvSpPr/>
          <p:nvPr/>
        </p:nvSpPr>
        <p:spPr>
          <a:xfrm>
            <a:off x="9173387" y="3940126"/>
            <a:ext cx="2757171" cy="39758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Champs des QSO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432165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73BBE-CA4D-B34F-9466-993663310A41}"/>
              </a:ext>
            </a:extLst>
          </p:cNvPr>
          <p:cNvCxnSpPr>
            <a:cxnSpLocks/>
          </p:cNvCxnSpPr>
          <p:nvPr/>
        </p:nvCxnSpPr>
        <p:spPr>
          <a:xfrm>
            <a:off x="8120391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8775F-D097-124D-9491-D703218DD979}"/>
              </a:ext>
            </a:extLst>
          </p:cNvPr>
          <p:cNvCxnSpPr>
            <a:cxnSpLocks/>
          </p:cNvCxnSpPr>
          <p:nvPr/>
        </p:nvCxnSpPr>
        <p:spPr>
          <a:xfrm>
            <a:off x="8303845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25E2FD-966A-E14D-AAF3-9B5D9F3198B1}"/>
              </a:ext>
            </a:extLst>
          </p:cNvPr>
          <p:cNvCxnSpPr>
            <a:cxnSpLocks/>
          </p:cNvCxnSpPr>
          <p:nvPr/>
        </p:nvCxnSpPr>
        <p:spPr>
          <a:xfrm>
            <a:off x="8488212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5ED01-E78A-D041-BD38-50E50D15223A}"/>
              </a:ext>
            </a:extLst>
          </p:cNvPr>
          <p:cNvCxnSpPr>
            <a:cxnSpLocks/>
          </p:cNvCxnSpPr>
          <p:nvPr/>
        </p:nvCxnSpPr>
        <p:spPr>
          <a:xfrm>
            <a:off x="8668078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64CC40-9088-BD49-B402-504882B5AE7B}"/>
              </a:ext>
            </a:extLst>
          </p:cNvPr>
          <p:cNvCxnSpPr>
            <a:cxnSpLocks/>
          </p:cNvCxnSpPr>
          <p:nvPr/>
        </p:nvCxnSpPr>
        <p:spPr>
          <a:xfrm>
            <a:off x="885474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A965C0-EEC6-D447-90BA-344B4614D77A}"/>
              </a:ext>
            </a:extLst>
          </p:cNvPr>
          <p:cNvCxnSpPr>
            <a:cxnSpLocks/>
          </p:cNvCxnSpPr>
          <p:nvPr/>
        </p:nvCxnSpPr>
        <p:spPr>
          <a:xfrm>
            <a:off x="903589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3695E-2A10-A94C-AC11-4ABDC31802E5}"/>
              </a:ext>
            </a:extLst>
          </p:cNvPr>
          <p:cNvCxnSpPr>
            <a:cxnSpLocks/>
          </p:cNvCxnSpPr>
          <p:nvPr/>
        </p:nvCxnSpPr>
        <p:spPr>
          <a:xfrm>
            <a:off x="922052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07005C-BF73-B840-AEAF-977815AFC645}"/>
              </a:ext>
            </a:extLst>
          </p:cNvPr>
          <p:cNvCxnSpPr>
            <a:cxnSpLocks/>
          </p:cNvCxnSpPr>
          <p:nvPr/>
        </p:nvCxnSpPr>
        <p:spPr>
          <a:xfrm>
            <a:off x="9403983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CB1BF-7641-7949-8A22-7CA8A0B18C1D}"/>
              </a:ext>
            </a:extLst>
          </p:cNvPr>
          <p:cNvCxnSpPr>
            <a:cxnSpLocks/>
          </p:cNvCxnSpPr>
          <p:nvPr/>
        </p:nvCxnSpPr>
        <p:spPr>
          <a:xfrm>
            <a:off x="9588350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A0738A-D43D-1447-804A-63A3141C2A60}"/>
              </a:ext>
            </a:extLst>
          </p:cNvPr>
          <p:cNvCxnSpPr>
            <a:cxnSpLocks/>
          </p:cNvCxnSpPr>
          <p:nvPr/>
        </p:nvCxnSpPr>
        <p:spPr>
          <a:xfrm>
            <a:off x="7939416" y="31905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A7A4C-7482-F041-BD65-CB7F93EC0F11}"/>
              </a:ext>
            </a:extLst>
          </p:cNvPr>
          <p:cNvCxnSpPr>
            <a:cxnSpLocks/>
          </p:cNvCxnSpPr>
          <p:nvPr/>
        </p:nvCxnSpPr>
        <p:spPr>
          <a:xfrm>
            <a:off x="7939416" y="30080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7CF387-DC09-2D49-99EF-2D678FFCD4CE}"/>
              </a:ext>
            </a:extLst>
          </p:cNvPr>
          <p:cNvCxnSpPr>
            <a:cxnSpLocks/>
          </p:cNvCxnSpPr>
          <p:nvPr/>
        </p:nvCxnSpPr>
        <p:spPr>
          <a:xfrm>
            <a:off x="7939416" y="28306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7532FE-F7EF-F245-AA9A-62339F44D372}"/>
              </a:ext>
            </a:extLst>
          </p:cNvPr>
          <p:cNvCxnSpPr>
            <a:cxnSpLocks/>
          </p:cNvCxnSpPr>
          <p:nvPr/>
        </p:nvCxnSpPr>
        <p:spPr>
          <a:xfrm>
            <a:off x="7939416" y="26475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A317A4-41FA-5946-88D5-D11BED103A5D}"/>
              </a:ext>
            </a:extLst>
          </p:cNvPr>
          <p:cNvCxnSpPr>
            <a:cxnSpLocks/>
          </p:cNvCxnSpPr>
          <p:nvPr/>
        </p:nvCxnSpPr>
        <p:spPr>
          <a:xfrm>
            <a:off x="7939416" y="24651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1522BD-2579-0D4A-8182-101961BF0C7A}"/>
              </a:ext>
            </a:extLst>
          </p:cNvPr>
          <p:cNvCxnSpPr>
            <a:cxnSpLocks/>
          </p:cNvCxnSpPr>
          <p:nvPr/>
        </p:nvCxnSpPr>
        <p:spPr>
          <a:xfrm>
            <a:off x="7939416" y="22734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6461C-B7F8-0E40-947F-DB380023B211}"/>
              </a:ext>
            </a:extLst>
          </p:cNvPr>
          <p:cNvCxnSpPr>
            <a:cxnSpLocks/>
          </p:cNvCxnSpPr>
          <p:nvPr/>
        </p:nvCxnSpPr>
        <p:spPr>
          <a:xfrm>
            <a:off x="7939416" y="20903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4F816-6934-1645-B22B-56EA7B895DF1}"/>
              </a:ext>
            </a:extLst>
          </p:cNvPr>
          <p:cNvCxnSpPr>
            <a:cxnSpLocks/>
          </p:cNvCxnSpPr>
          <p:nvPr/>
        </p:nvCxnSpPr>
        <p:spPr>
          <a:xfrm>
            <a:off x="7939416" y="19079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D5A732-C272-F940-9E23-92ED5DD81AAF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3B89BB-7A4C-4E4F-AC7E-F6382E29907A}"/>
              </a:ext>
            </a:extLst>
          </p:cNvPr>
          <p:cNvCxnSpPr>
            <a:cxnSpLocks/>
          </p:cNvCxnSpPr>
          <p:nvPr/>
        </p:nvCxnSpPr>
        <p:spPr>
          <a:xfrm>
            <a:off x="7939416" y="33571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>
            <a:extLst>
              <a:ext uri="{FF2B5EF4-FFF2-40B4-BE49-F238E27FC236}">
                <a16:creationId xmlns:a16="http://schemas.microsoft.com/office/drawing/2014/main" id="{C9B345C7-F2CF-3F42-8879-55C1A0E35B35}"/>
              </a:ext>
            </a:extLst>
          </p:cNvPr>
          <p:cNvSpPr/>
          <p:nvPr/>
        </p:nvSpPr>
        <p:spPr>
          <a:xfrm>
            <a:off x="8697613" y="24932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D244A-E1F9-9942-BB94-6F8EB45C3BD5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D45BB91-D4DD-9249-9073-8D462B61604C}"/>
              </a:ext>
            </a:extLst>
          </p:cNvPr>
          <p:cNvSpPr/>
          <p:nvPr/>
        </p:nvSpPr>
        <p:spPr>
          <a:xfrm>
            <a:off x="8117553" y="19079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8D7BCB-1F47-1B44-9AB5-20F8910F9ADF}"/>
              </a:ext>
            </a:extLst>
          </p:cNvPr>
          <p:cNvCxnSpPr>
            <a:cxnSpLocks/>
          </p:cNvCxnSpPr>
          <p:nvPr/>
        </p:nvCxnSpPr>
        <p:spPr>
          <a:xfrm>
            <a:off x="9886189" y="1907956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F7670E-CF40-3946-A058-74A38CC61081}"/>
              </a:ext>
            </a:extLst>
          </p:cNvPr>
          <p:cNvSpPr txBox="1"/>
          <p:nvPr/>
        </p:nvSpPr>
        <p:spPr>
          <a:xfrm>
            <a:off x="9954234" y="200189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15049D-00E9-C845-B861-3D5CE82CB40E}"/>
              </a:ext>
            </a:extLst>
          </p:cNvPr>
          <p:cNvCxnSpPr>
            <a:cxnSpLocks/>
          </p:cNvCxnSpPr>
          <p:nvPr/>
        </p:nvCxnSpPr>
        <p:spPr>
          <a:xfrm flipH="1" flipV="1">
            <a:off x="8779425" y="2601135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32E0ED1-D173-6744-B865-251A4FE5502D}"/>
              </a:ext>
            </a:extLst>
          </p:cNvPr>
          <p:cNvSpPr txBox="1"/>
          <p:nvPr/>
        </p:nvSpPr>
        <p:spPr>
          <a:xfrm>
            <a:off x="10307389" y="3008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petites échelles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543F-9DE9-EE4A-B55A-BFB54B7A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0" y="1349827"/>
            <a:ext cx="4458412" cy="341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D433C-9FEA-3B4B-852B-D627B2AD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13" y="3429000"/>
            <a:ext cx="4346234" cy="33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938BA-6C40-514C-A5DD-2133FD3A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49" y="152397"/>
            <a:ext cx="3823407" cy="306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09407-02F6-4C44-9DE3-38DF34F1DE9D}"/>
              </a:ext>
            </a:extLst>
          </p:cNvPr>
          <p:cNvSpPr txBox="1"/>
          <p:nvPr/>
        </p:nvSpPr>
        <p:spPr>
          <a:xfrm>
            <a:off x="707572" y="5093515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matière</a:t>
            </a:r>
          </a:p>
          <a:p>
            <a:r>
              <a:rPr lang="fr-FR" dirty="0">
                <a:solidFill>
                  <a:srgbClr val="0049C0"/>
                </a:solidFill>
              </a:rPr>
              <a:t>+ lissage gaussien</a:t>
            </a:r>
          </a:p>
          <a:p>
            <a:r>
              <a:rPr lang="fr-FR" dirty="0">
                <a:solidFill>
                  <a:schemeClr val="accent2"/>
                </a:solidFill>
              </a:rPr>
              <a:t>+ effet de la taille des </a:t>
            </a:r>
            <a:r>
              <a:rPr lang="fr-FR" dirty="0" err="1">
                <a:solidFill>
                  <a:schemeClr val="accent2"/>
                </a:solidFill>
              </a:rPr>
              <a:t>voxels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+ lissage gauss + taille </a:t>
            </a:r>
            <a:r>
              <a:rPr lang="fr-FR" dirty="0" err="1">
                <a:solidFill>
                  <a:srgbClr val="FF0000"/>
                </a:solidFill>
              </a:rPr>
              <a:t>voxels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70E256-35C5-A64E-8EA6-63F2D09FD9DF}"/>
              </a:ext>
            </a:extLst>
          </p:cNvPr>
          <p:cNvSpPr txBox="1"/>
          <p:nvPr/>
        </p:nvSpPr>
        <p:spPr>
          <a:xfrm>
            <a:off x="335666" y="254643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RSD </a:t>
            </a:r>
            <a:r>
              <a:rPr lang="fr-FR" sz="3200" b="1" dirty="0" err="1">
                <a:solidFill>
                  <a:schemeClr val="accent4"/>
                </a:solidFill>
              </a:rPr>
              <a:t>Lya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EE0694-EDD3-4A4A-AF4A-D9743ADA7CF2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C0067-C89D-AF40-BD23-645E91CC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34" y="1693632"/>
            <a:ext cx="2075081" cy="501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69B5C-C229-414D-AB91-66150B51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0" y="2611179"/>
            <a:ext cx="5053788" cy="451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ADE8E-23D1-B94C-8D22-8711443BCAE8}"/>
              </a:ext>
            </a:extLst>
          </p:cNvPr>
          <p:cNvSpPr txBox="1"/>
          <p:nvPr/>
        </p:nvSpPr>
        <p:spPr>
          <a:xfrm>
            <a:off x="3965945" y="175957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1st solution, </a:t>
            </a:r>
            <a:r>
              <a:rPr lang="fr-FR" dirty="0" err="1">
                <a:sym typeface="Wingdings" pitchFamily="2" charset="2"/>
              </a:rPr>
              <a:t>too</a:t>
            </a:r>
            <a:r>
              <a:rPr lang="fr-FR" dirty="0">
                <a:sym typeface="Wingdings" pitchFamily="2" charset="2"/>
              </a:rPr>
              <a:t> few RSD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/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ym typeface="Wingdings" pitchFamily="2" charset="2"/>
                  </a:rPr>
                  <a:t> 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but a lot of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&lt;0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blipFill>
                <a:blip r:embed="rId4"/>
                <a:stretch>
                  <a:fillRect l="-897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5D01DE4-539E-6C40-A1C2-533237052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34" y="4181911"/>
            <a:ext cx="5956595" cy="7143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/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all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r>
                  <a:rPr lang="fr-FR" dirty="0"/>
                  <a:t>,</a:t>
                </a:r>
              </a:p>
              <a:p>
                <a:r>
                  <a:rPr lang="fr-FR" dirty="0" err="1"/>
                  <a:t>gives</a:t>
                </a:r>
                <a:r>
                  <a:rPr lang="fr-FR" dirty="0"/>
                  <a:t> Kaiser formula</a:t>
                </a:r>
              </a:p>
              <a:p>
                <a:r>
                  <a:rPr lang="fr-FR" dirty="0"/>
                  <a:t>+ </a:t>
                </a:r>
                <a:r>
                  <a:rPr lang="fr-FR" dirty="0" err="1"/>
                  <a:t>allow</a:t>
                </a:r>
                <a:r>
                  <a:rPr lang="fr-FR" dirty="0"/>
                  <a:t> for </a:t>
                </a:r>
                <a:r>
                  <a:rPr lang="fr-FR" dirty="0" err="1"/>
                  <a:t>prediction</a:t>
                </a:r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blipFill>
                <a:blip r:embed="rId6"/>
                <a:stretch>
                  <a:fillRect l="-1047" t="-2703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44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La prédiction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7323-0923-FB47-8D65-EB4ED0DA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1" y="1556795"/>
            <a:ext cx="8087585" cy="1302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48A1E-EB53-8E46-902D-77D404CD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79" y="3593251"/>
            <a:ext cx="5402521" cy="478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6F502-167B-C643-8CF9-DC036DE81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34" y="4543942"/>
            <a:ext cx="3818709" cy="1757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568C35-F728-0B4A-989A-714236AD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72" y="4529237"/>
            <a:ext cx="3532734" cy="15439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AA8379-AB50-4847-907C-0937EAB9EC1C}"/>
              </a:ext>
            </a:extLst>
          </p:cNvPr>
          <p:cNvSpPr txBox="1"/>
          <p:nvPr/>
        </p:nvSpPr>
        <p:spPr>
          <a:xfrm>
            <a:off x="7403050" y="2758203"/>
            <a:ext cx="4105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Font-Ribera, </a:t>
            </a:r>
            <a:r>
              <a:rPr lang="en-US" sz="1400" dirty="0" err="1"/>
              <a:t>Mcdonald</a:t>
            </a:r>
            <a:r>
              <a:rPr lang="en-US" sz="1400" dirty="0"/>
              <a:t>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769268-89CF-3640-9CA3-5D872BE529D8}"/>
              </a:ext>
            </a:extLst>
          </p:cNvPr>
          <p:cNvSpPr txBox="1"/>
          <p:nvPr/>
        </p:nvSpPr>
        <p:spPr>
          <a:xfrm>
            <a:off x="6395743" y="3903413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Hamilton (1992) 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59170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76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HCD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27D79-B564-3246-9B17-511165192832}"/>
              </a:ext>
            </a:extLst>
          </p:cNvPr>
          <p:cNvSpPr txBox="1"/>
          <p:nvPr/>
        </p:nvSpPr>
        <p:spPr>
          <a:xfrm>
            <a:off x="6592186" y="2735275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2F29D-0F88-4447-BB40-EC43716C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6" y="1916223"/>
            <a:ext cx="5691372" cy="1148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24AE67-7607-A746-8CEF-FE439B63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3" y="3684921"/>
            <a:ext cx="3234956" cy="1248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30C564-FC3C-D84D-BD89-0DE8E4D3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413" y="3400236"/>
            <a:ext cx="4475145" cy="33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50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3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1F2E2F-9C05-8544-893C-326B5846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5" y="1821269"/>
            <a:ext cx="8955328" cy="3718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08536-F0A8-F149-BC2C-7806A174A3AC}"/>
              </a:ext>
            </a:extLst>
          </p:cNvPr>
          <p:cNvSpPr txBox="1"/>
          <p:nvPr/>
        </p:nvSpPr>
        <p:spPr>
          <a:xfrm>
            <a:off x="335666" y="254643"/>
            <a:ext cx="5145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à 1 dimension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2A3595-12AB-824F-9C1E-C268926E5B3F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24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2205493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1668910" y="5778439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6904418" y="46067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9783783" y="445042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>
            <a:off x="7450010" y="4170618"/>
            <a:ext cx="310903" cy="436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>
            <a:off x="8736908" y="4170618"/>
            <a:ext cx="1046875" cy="444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fr-FR" dirty="0"/>
              </a:p>
              <a:p>
                <a:pPr/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9F50ECF-41D0-E945-85A2-5E47C123BBF1}"/>
              </a:ext>
            </a:extLst>
          </p:cNvPr>
          <p:cNvSpPr/>
          <p:nvPr/>
        </p:nvSpPr>
        <p:spPr>
          <a:xfrm>
            <a:off x="5697437" y="1324938"/>
            <a:ext cx="3438918" cy="670851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53A88-5B24-644A-AA64-5D6185A83F52}"/>
              </a:ext>
            </a:extLst>
          </p:cNvPr>
          <p:cNvCxnSpPr>
            <a:cxnSpLocks/>
          </p:cNvCxnSpPr>
          <p:nvPr/>
        </p:nvCxnSpPr>
        <p:spPr>
          <a:xfrm flipH="1">
            <a:off x="8764963" y="5212593"/>
            <a:ext cx="4820" cy="15852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BFA9AF-CAA4-2B44-88CC-4256C58128A4}"/>
              </a:ext>
            </a:extLst>
          </p:cNvPr>
          <p:cNvCxnSpPr>
            <a:cxnSpLocks/>
          </p:cNvCxnSpPr>
          <p:nvPr/>
        </p:nvCxnSpPr>
        <p:spPr>
          <a:xfrm>
            <a:off x="7735953" y="6216094"/>
            <a:ext cx="212505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/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/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777912-BEAA-6F4D-8B6E-FAF65DDCDF46}"/>
              </a:ext>
            </a:extLst>
          </p:cNvPr>
          <p:cNvCxnSpPr>
            <a:cxnSpLocks/>
          </p:cNvCxnSpPr>
          <p:nvPr/>
        </p:nvCxnSpPr>
        <p:spPr>
          <a:xfrm flipH="1">
            <a:off x="8774603" y="5486458"/>
            <a:ext cx="410764" cy="738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9C7F7-1F57-3E40-913D-3A969474D891}"/>
              </a:ext>
            </a:extLst>
          </p:cNvPr>
          <p:cNvCxnSpPr/>
          <p:nvPr/>
        </p:nvCxnSpPr>
        <p:spPr>
          <a:xfrm flipH="1">
            <a:off x="8764963" y="5486458"/>
            <a:ext cx="42040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563EB8-718A-364D-B9C8-7259A338FED6}"/>
              </a:ext>
            </a:extLst>
          </p:cNvPr>
          <p:cNvCxnSpPr>
            <a:cxnSpLocks/>
          </p:cNvCxnSpPr>
          <p:nvPr/>
        </p:nvCxnSpPr>
        <p:spPr>
          <a:xfrm flipV="1">
            <a:off x="9185367" y="5486458"/>
            <a:ext cx="0" cy="72963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/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207F249B-847C-6A40-8BE2-B9F9ABAF096E}"/>
              </a:ext>
            </a:extLst>
          </p:cNvPr>
          <p:cNvSpPr/>
          <p:nvPr/>
        </p:nvSpPr>
        <p:spPr>
          <a:xfrm>
            <a:off x="8641457" y="5880706"/>
            <a:ext cx="257966" cy="2258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/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682F18-CA2B-DB48-89F8-7965CBDF7138}"/>
              </a:ext>
            </a:extLst>
          </p:cNvPr>
          <p:cNvSpPr txBox="1"/>
          <p:nvPr/>
        </p:nvSpPr>
        <p:spPr>
          <a:xfrm>
            <a:off x="7019127" y="331107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petit k (grande échelle) :</a:t>
            </a:r>
          </a:p>
        </p:txBody>
      </p:sp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1"/>
      <p:bldP spid="16" grpId="1"/>
      <p:bldP spid="22" grpId="0"/>
      <p:bldP spid="24" grpId="0"/>
      <p:bldP spid="25" grpId="0"/>
      <p:bldP spid="30" grpId="0"/>
      <p:bldP spid="31" grpId="0" animBg="1"/>
      <p:bldP spid="32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des HCD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76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2885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P1D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04FE7F-215C-4B4F-A2CF-E9A12B259F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29" y="2014729"/>
            <a:ext cx="10330180" cy="3551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4818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</a:t>
            </a:r>
            <a:r>
              <a:rPr lang="fr-FR" sz="3200" b="1" dirty="0" err="1">
                <a:solidFill>
                  <a:schemeClr val="accent4"/>
                </a:solidFill>
              </a:rPr>
              <a:t>coadd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41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34" y="2059656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XCF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361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All </a:t>
            </a:r>
            <a:r>
              <a:rPr lang="fr-FR" sz="3200" b="1" dirty="0" err="1">
                <a:solidFill>
                  <a:schemeClr val="accent4"/>
                </a:solidFill>
              </a:rPr>
              <a:t>measurements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DF5DD-28F2-6A4D-A609-0F79E94337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05" y="1261894"/>
            <a:ext cx="7666355" cy="5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38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327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RSD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103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9D655-D4FC-5448-A56C-D90517A007B8}"/>
              </a:ext>
            </a:extLst>
          </p:cNvPr>
          <p:cNvSpPr txBox="1"/>
          <p:nvPr/>
        </p:nvSpPr>
        <p:spPr>
          <a:xfrm>
            <a:off x="1221589" y="1524585"/>
            <a:ext cx="580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Mesure et modélisation des corrélation : </a:t>
            </a:r>
          </a:p>
          <a:p>
            <a:r>
              <a:rPr lang="fr-FR" sz="2000" dirty="0"/>
              <a:t>						(Ly⍺ x Ly⍺) + (Ly⍺ x QSO)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/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blipFill>
                <a:blip r:embed="rId2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/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>
                    <a:sym typeface="Wingdings" pitchFamily="2" charset="2"/>
                  </a:rPr>
                  <a:t>   taux de croissance des structures :</a:t>
                </a:r>
                <a:endParaRPr lang="fr-FR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  <a:blipFill>
                <a:blip r:embed="rId3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7F2935-9C1A-7F48-8954-E892270B8789}"/>
              </a:ext>
            </a:extLst>
          </p:cNvPr>
          <p:cNvCxnSpPr/>
          <p:nvPr/>
        </p:nvCxnSpPr>
        <p:spPr>
          <a:xfrm flipH="1">
            <a:off x="4123313" y="2329543"/>
            <a:ext cx="437801" cy="805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/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F23CA9-853F-BB40-B041-5007BC06C8B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04857" y="2329543"/>
            <a:ext cx="113520" cy="902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/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1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1735092" y="4886105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1541747" y="421030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1965240" y="4676477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4170274" y="4277086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atomique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4148554" y="4755885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5110283" y="4776638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6005081" y="4707207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8946299" y="47923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26DB61-24E7-F446-82B7-397A2B929D26}"/>
              </a:ext>
            </a:extLst>
          </p:cNvPr>
          <p:cNvSpPr/>
          <p:nvPr/>
        </p:nvSpPr>
        <p:spPr>
          <a:xfrm>
            <a:off x="9347214" y="1302886"/>
            <a:ext cx="2699473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(3%) </m:t>
                    </m:r>
                  </m:oMath>
                </a14:m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(5%)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214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39382</TotalTime>
  <Words>3965</Words>
  <Application>Microsoft Macintosh PowerPoint</Application>
  <PresentationFormat>Widescreen</PresentationFormat>
  <Paragraphs>965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Arial</vt:lpstr>
      <vt:lpstr>Calibri</vt:lpstr>
      <vt:lpstr>Cambria Math</vt:lpstr>
      <vt:lpstr>Lucida Console</vt:lpstr>
      <vt:lpstr>Monaco</vt:lpstr>
      <vt:lpstr>System Font Regular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387</cp:revision>
  <cp:lastPrinted>2020-08-28T09:40:02Z</cp:lastPrinted>
  <dcterms:created xsi:type="dcterms:W3CDTF">2020-08-26T13:11:42Z</dcterms:created>
  <dcterms:modified xsi:type="dcterms:W3CDTF">2020-09-22T21:44:35Z</dcterms:modified>
</cp:coreProperties>
</file>